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7" r:id="rId7"/>
    <p:sldId id="273" r:id="rId8"/>
    <p:sldId id="275" r:id="rId9"/>
    <p:sldId id="331" r:id="rId10"/>
    <p:sldId id="293" r:id="rId11"/>
    <p:sldId id="324" r:id="rId12"/>
    <p:sldId id="325" r:id="rId13"/>
    <p:sldId id="329" r:id="rId14"/>
    <p:sldId id="322" r:id="rId15"/>
    <p:sldId id="33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BDD9D9-D169-41FE-9F60-5B623CDC2AB1}" v="7" dt="2024-08-07T14:03:15.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B6F6-F429-C92C-5048-06DD0E27DA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769E88-785A-93B1-29EE-7A4146B56C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1F7DE7-6F24-B033-9034-A458DD9CB1D5}"/>
              </a:ext>
            </a:extLst>
          </p:cNvPr>
          <p:cNvSpPr>
            <a:spLocks noGrp="1"/>
          </p:cNvSpPr>
          <p:nvPr>
            <p:ph type="dt" sz="half" idx="10"/>
          </p:nvPr>
        </p:nvSpPr>
        <p:spPr/>
        <p:txBody>
          <a:bodyPr/>
          <a:lstStyle/>
          <a:p>
            <a:fld id="{BFAD1FB7-6FDB-4147-A286-9C6CC314F730}" type="datetimeFigureOut">
              <a:rPr lang="en-US" smtClean="0"/>
              <a:t>8/7/2024</a:t>
            </a:fld>
            <a:endParaRPr lang="en-US"/>
          </a:p>
        </p:txBody>
      </p:sp>
      <p:sp>
        <p:nvSpPr>
          <p:cNvPr id="5" name="Footer Placeholder 4">
            <a:extLst>
              <a:ext uri="{FF2B5EF4-FFF2-40B4-BE49-F238E27FC236}">
                <a16:creationId xmlns:a16="http://schemas.microsoft.com/office/drawing/2014/main" id="{18DAB4BE-D4F7-5E19-BE2C-B08F74999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5F4AC-EE01-FFD9-48BD-29A53E8C87DD}"/>
              </a:ext>
            </a:extLst>
          </p:cNvPr>
          <p:cNvSpPr>
            <a:spLocks noGrp="1"/>
          </p:cNvSpPr>
          <p:nvPr>
            <p:ph type="sldNum" sz="quarter" idx="12"/>
          </p:nvPr>
        </p:nvSpPr>
        <p:spPr/>
        <p:txBody>
          <a:bodyPr/>
          <a:lstStyle/>
          <a:p>
            <a:fld id="{235DD92A-38C8-4C07-8F1C-51E87748AB2C}" type="slidenum">
              <a:rPr lang="en-US" smtClean="0"/>
              <a:t>‹#›</a:t>
            </a:fld>
            <a:endParaRPr lang="en-US"/>
          </a:p>
        </p:txBody>
      </p:sp>
    </p:spTree>
    <p:extLst>
      <p:ext uri="{BB962C8B-B14F-4D97-AF65-F5344CB8AC3E}">
        <p14:creationId xmlns:p14="http://schemas.microsoft.com/office/powerpoint/2010/main" val="28341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A68A-E54E-8D4C-AB82-78E41EB6A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7C981A-6A52-1F06-F7F3-429ED3FB26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82A0E-7DC7-1EC4-3FCF-F9E058763E40}"/>
              </a:ext>
            </a:extLst>
          </p:cNvPr>
          <p:cNvSpPr>
            <a:spLocks noGrp="1"/>
          </p:cNvSpPr>
          <p:nvPr>
            <p:ph type="dt" sz="half" idx="10"/>
          </p:nvPr>
        </p:nvSpPr>
        <p:spPr/>
        <p:txBody>
          <a:bodyPr/>
          <a:lstStyle/>
          <a:p>
            <a:fld id="{BFAD1FB7-6FDB-4147-A286-9C6CC314F730}" type="datetimeFigureOut">
              <a:rPr lang="en-US" smtClean="0"/>
              <a:t>8/7/2024</a:t>
            </a:fld>
            <a:endParaRPr lang="en-US"/>
          </a:p>
        </p:txBody>
      </p:sp>
      <p:sp>
        <p:nvSpPr>
          <p:cNvPr id="5" name="Footer Placeholder 4">
            <a:extLst>
              <a:ext uri="{FF2B5EF4-FFF2-40B4-BE49-F238E27FC236}">
                <a16:creationId xmlns:a16="http://schemas.microsoft.com/office/drawing/2014/main" id="{DD061464-627F-3A10-EF4F-A5D6FE936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769BF-39EE-3FD7-4A56-0C8E9A8FC91F}"/>
              </a:ext>
            </a:extLst>
          </p:cNvPr>
          <p:cNvSpPr>
            <a:spLocks noGrp="1"/>
          </p:cNvSpPr>
          <p:nvPr>
            <p:ph type="sldNum" sz="quarter" idx="12"/>
          </p:nvPr>
        </p:nvSpPr>
        <p:spPr/>
        <p:txBody>
          <a:bodyPr/>
          <a:lstStyle/>
          <a:p>
            <a:fld id="{235DD92A-38C8-4C07-8F1C-51E87748AB2C}" type="slidenum">
              <a:rPr lang="en-US" smtClean="0"/>
              <a:t>‹#›</a:t>
            </a:fld>
            <a:endParaRPr lang="en-US"/>
          </a:p>
        </p:txBody>
      </p:sp>
    </p:spTree>
    <p:extLst>
      <p:ext uri="{BB962C8B-B14F-4D97-AF65-F5344CB8AC3E}">
        <p14:creationId xmlns:p14="http://schemas.microsoft.com/office/powerpoint/2010/main" val="2688196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9A87B-2320-11C4-B618-90DD6680A8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FAD8AF-2AF8-52B7-B5CE-72C0A6C80B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A40C8-59C4-3A80-8C82-7C688953B489}"/>
              </a:ext>
            </a:extLst>
          </p:cNvPr>
          <p:cNvSpPr>
            <a:spLocks noGrp="1"/>
          </p:cNvSpPr>
          <p:nvPr>
            <p:ph type="dt" sz="half" idx="10"/>
          </p:nvPr>
        </p:nvSpPr>
        <p:spPr/>
        <p:txBody>
          <a:bodyPr/>
          <a:lstStyle/>
          <a:p>
            <a:fld id="{BFAD1FB7-6FDB-4147-A286-9C6CC314F730}" type="datetimeFigureOut">
              <a:rPr lang="en-US" smtClean="0"/>
              <a:t>8/7/2024</a:t>
            </a:fld>
            <a:endParaRPr lang="en-US"/>
          </a:p>
        </p:txBody>
      </p:sp>
      <p:sp>
        <p:nvSpPr>
          <p:cNvPr id="5" name="Footer Placeholder 4">
            <a:extLst>
              <a:ext uri="{FF2B5EF4-FFF2-40B4-BE49-F238E27FC236}">
                <a16:creationId xmlns:a16="http://schemas.microsoft.com/office/drawing/2014/main" id="{5EEEC0A2-B4BD-7A52-65FE-41ED405A6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17167-FE4D-7A37-8DFC-00CA1DF1813F}"/>
              </a:ext>
            </a:extLst>
          </p:cNvPr>
          <p:cNvSpPr>
            <a:spLocks noGrp="1"/>
          </p:cNvSpPr>
          <p:nvPr>
            <p:ph type="sldNum" sz="quarter" idx="12"/>
          </p:nvPr>
        </p:nvSpPr>
        <p:spPr/>
        <p:txBody>
          <a:bodyPr/>
          <a:lstStyle/>
          <a:p>
            <a:fld id="{235DD92A-38C8-4C07-8F1C-51E87748AB2C}" type="slidenum">
              <a:rPr lang="en-US" smtClean="0"/>
              <a:t>‹#›</a:t>
            </a:fld>
            <a:endParaRPr lang="en-US"/>
          </a:p>
        </p:txBody>
      </p:sp>
    </p:spTree>
    <p:extLst>
      <p:ext uri="{BB962C8B-B14F-4D97-AF65-F5344CB8AC3E}">
        <p14:creationId xmlns:p14="http://schemas.microsoft.com/office/powerpoint/2010/main" val="2677044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66177C-E063-41CC-A733-D96358649D87}" type="datetime1">
              <a:rPr lang="en-US" smtClean="0"/>
              <a:t>8/7/2024</a:t>
            </a:fld>
            <a:endParaRPr lang="en-US"/>
          </a:p>
        </p:txBody>
      </p:sp>
      <p:sp>
        <p:nvSpPr>
          <p:cNvPr id="5" name="Footer Placeholder 4"/>
          <p:cNvSpPr>
            <a:spLocks noGrp="1"/>
          </p:cNvSpPr>
          <p:nvPr>
            <p:ph type="ftr" sz="quarter" idx="11"/>
          </p:nvPr>
        </p:nvSpPr>
        <p:spPr/>
        <p:txBody>
          <a:bodyPr/>
          <a:lstStyle/>
          <a:p>
            <a:r>
              <a:rPr lang="en-US"/>
              <a:t>FY 2023 Budget</a:t>
            </a:r>
          </a:p>
        </p:txBody>
      </p:sp>
      <p:sp>
        <p:nvSpPr>
          <p:cNvPr id="6" name="Slide Number Placeholder 5"/>
          <p:cNvSpPr>
            <a:spLocks noGrp="1"/>
          </p:cNvSpPr>
          <p:nvPr>
            <p:ph type="sldNum" sz="quarter" idx="12"/>
          </p:nvPr>
        </p:nvSpPr>
        <p:spPr/>
        <p:txBody>
          <a:bodyPr/>
          <a:lstStyle/>
          <a:p>
            <a:fld id="{BE838CB7-6040-4CB9-B0CF-19D56EEB1FE5}" type="slidenum">
              <a:rPr lang="en-US" smtClean="0"/>
              <a:t>‹#›</a:t>
            </a:fld>
            <a:endParaRPr lang="en-US"/>
          </a:p>
        </p:txBody>
      </p:sp>
    </p:spTree>
    <p:extLst>
      <p:ext uri="{BB962C8B-B14F-4D97-AF65-F5344CB8AC3E}">
        <p14:creationId xmlns:p14="http://schemas.microsoft.com/office/powerpoint/2010/main" val="3894263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BC79C-85A9-4239-80D8-70F82289B907}" type="datetime1">
              <a:rPr lang="en-US" smtClean="0"/>
              <a:t>8/7/2024</a:t>
            </a:fld>
            <a:endParaRPr lang="en-US"/>
          </a:p>
        </p:txBody>
      </p:sp>
      <p:sp>
        <p:nvSpPr>
          <p:cNvPr id="5" name="Footer Placeholder 4"/>
          <p:cNvSpPr>
            <a:spLocks noGrp="1"/>
          </p:cNvSpPr>
          <p:nvPr>
            <p:ph type="ftr" sz="quarter" idx="11"/>
          </p:nvPr>
        </p:nvSpPr>
        <p:spPr/>
        <p:txBody>
          <a:bodyPr/>
          <a:lstStyle/>
          <a:p>
            <a:r>
              <a:rPr lang="en-US"/>
              <a:t>FY 2023 Budget</a:t>
            </a:r>
          </a:p>
        </p:txBody>
      </p:sp>
      <p:sp>
        <p:nvSpPr>
          <p:cNvPr id="6" name="Slide Number Placeholder 5"/>
          <p:cNvSpPr>
            <a:spLocks noGrp="1"/>
          </p:cNvSpPr>
          <p:nvPr>
            <p:ph type="sldNum" sz="quarter" idx="12"/>
          </p:nvPr>
        </p:nvSpPr>
        <p:spPr/>
        <p:txBody>
          <a:bodyPr/>
          <a:lstStyle/>
          <a:p>
            <a:fld id="{BE838CB7-6040-4CB9-B0CF-19D56EEB1FE5}" type="slidenum">
              <a:rPr lang="en-US" smtClean="0"/>
              <a:t>‹#›</a:t>
            </a:fld>
            <a:endParaRPr lang="en-US"/>
          </a:p>
        </p:txBody>
      </p:sp>
    </p:spTree>
    <p:extLst>
      <p:ext uri="{BB962C8B-B14F-4D97-AF65-F5344CB8AC3E}">
        <p14:creationId xmlns:p14="http://schemas.microsoft.com/office/powerpoint/2010/main" val="848002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23177-F591-4D89-B82A-4BE3BA9ACF81}" type="datetime1">
              <a:rPr lang="en-US" smtClean="0"/>
              <a:t>8/7/2024</a:t>
            </a:fld>
            <a:endParaRPr lang="en-US"/>
          </a:p>
        </p:txBody>
      </p:sp>
      <p:sp>
        <p:nvSpPr>
          <p:cNvPr id="5" name="Footer Placeholder 4"/>
          <p:cNvSpPr>
            <a:spLocks noGrp="1"/>
          </p:cNvSpPr>
          <p:nvPr>
            <p:ph type="ftr" sz="quarter" idx="11"/>
          </p:nvPr>
        </p:nvSpPr>
        <p:spPr/>
        <p:txBody>
          <a:bodyPr/>
          <a:lstStyle/>
          <a:p>
            <a:r>
              <a:rPr lang="en-US"/>
              <a:t>FY 2023 Budget</a:t>
            </a:r>
          </a:p>
        </p:txBody>
      </p:sp>
      <p:sp>
        <p:nvSpPr>
          <p:cNvPr id="6" name="Slide Number Placeholder 5"/>
          <p:cNvSpPr>
            <a:spLocks noGrp="1"/>
          </p:cNvSpPr>
          <p:nvPr>
            <p:ph type="sldNum" sz="quarter" idx="12"/>
          </p:nvPr>
        </p:nvSpPr>
        <p:spPr/>
        <p:txBody>
          <a:bodyPr/>
          <a:lstStyle/>
          <a:p>
            <a:fld id="{BE838CB7-6040-4CB9-B0CF-19D56EEB1FE5}" type="slidenum">
              <a:rPr lang="en-US" smtClean="0"/>
              <a:t>‹#›</a:t>
            </a:fld>
            <a:endParaRPr lang="en-US"/>
          </a:p>
        </p:txBody>
      </p:sp>
    </p:spTree>
    <p:extLst>
      <p:ext uri="{BB962C8B-B14F-4D97-AF65-F5344CB8AC3E}">
        <p14:creationId xmlns:p14="http://schemas.microsoft.com/office/powerpoint/2010/main" val="251131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A75EEA-AEC8-4022-A409-410C3C3827AE}" type="datetime1">
              <a:rPr lang="en-US" smtClean="0"/>
              <a:t>8/7/2024</a:t>
            </a:fld>
            <a:endParaRPr lang="en-US"/>
          </a:p>
        </p:txBody>
      </p:sp>
      <p:sp>
        <p:nvSpPr>
          <p:cNvPr id="6" name="Footer Placeholder 5"/>
          <p:cNvSpPr>
            <a:spLocks noGrp="1"/>
          </p:cNvSpPr>
          <p:nvPr>
            <p:ph type="ftr" sz="quarter" idx="11"/>
          </p:nvPr>
        </p:nvSpPr>
        <p:spPr/>
        <p:txBody>
          <a:bodyPr/>
          <a:lstStyle/>
          <a:p>
            <a:r>
              <a:rPr lang="en-US"/>
              <a:t>FY 2023 Budget</a:t>
            </a:r>
          </a:p>
        </p:txBody>
      </p:sp>
      <p:sp>
        <p:nvSpPr>
          <p:cNvPr id="7" name="Slide Number Placeholder 6"/>
          <p:cNvSpPr>
            <a:spLocks noGrp="1"/>
          </p:cNvSpPr>
          <p:nvPr>
            <p:ph type="sldNum" sz="quarter" idx="12"/>
          </p:nvPr>
        </p:nvSpPr>
        <p:spPr/>
        <p:txBody>
          <a:bodyPr/>
          <a:lstStyle/>
          <a:p>
            <a:fld id="{BE838CB7-6040-4CB9-B0CF-19D56EEB1FE5}" type="slidenum">
              <a:rPr lang="en-US" smtClean="0"/>
              <a:t>‹#›</a:t>
            </a:fld>
            <a:endParaRPr lang="en-US"/>
          </a:p>
        </p:txBody>
      </p:sp>
    </p:spTree>
    <p:extLst>
      <p:ext uri="{BB962C8B-B14F-4D97-AF65-F5344CB8AC3E}">
        <p14:creationId xmlns:p14="http://schemas.microsoft.com/office/powerpoint/2010/main" val="2560402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983E28-4645-434B-BBBC-7C9EB306325C}" type="datetime1">
              <a:rPr lang="en-US" smtClean="0"/>
              <a:t>8/7/2024</a:t>
            </a:fld>
            <a:endParaRPr lang="en-US"/>
          </a:p>
        </p:txBody>
      </p:sp>
      <p:sp>
        <p:nvSpPr>
          <p:cNvPr id="8" name="Footer Placeholder 7"/>
          <p:cNvSpPr>
            <a:spLocks noGrp="1"/>
          </p:cNvSpPr>
          <p:nvPr>
            <p:ph type="ftr" sz="quarter" idx="11"/>
          </p:nvPr>
        </p:nvSpPr>
        <p:spPr/>
        <p:txBody>
          <a:bodyPr/>
          <a:lstStyle/>
          <a:p>
            <a:r>
              <a:rPr lang="en-US"/>
              <a:t>FY 2023 Budget</a:t>
            </a:r>
          </a:p>
        </p:txBody>
      </p:sp>
      <p:sp>
        <p:nvSpPr>
          <p:cNvPr id="9" name="Slide Number Placeholder 8"/>
          <p:cNvSpPr>
            <a:spLocks noGrp="1"/>
          </p:cNvSpPr>
          <p:nvPr>
            <p:ph type="sldNum" sz="quarter" idx="12"/>
          </p:nvPr>
        </p:nvSpPr>
        <p:spPr/>
        <p:txBody>
          <a:bodyPr/>
          <a:lstStyle/>
          <a:p>
            <a:fld id="{BE838CB7-6040-4CB9-B0CF-19D56EEB1FE5}" type="slidenum">
              <a:rPr lang="en-US" smtClean="0"/>
              <a:t>‹#›</a:t>
            </a:fld>
            <a:endParaRPr lang="en-US"/>
          </a:p>
        </p:txBody>
      </p:sp>
    </p:spTree>
    <p:extLst>
      <p:ext uri="{BB962C8B-B14F-4D97-AF65-F5344CB8AC3E}">
        <p14:creationId xmlns:p14="http://schemas.microsoft.com/office/powerpoint/2010/main" val="3936110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2D1D02-13B0-4650-83AF-729E5AFE3D47}" type="datetime1">
              <a:rPr lang="en-US" smtClean="0"/>
              <a:t>8/7/2024</a:t>
            </a:fld>
            <a:endParaRPr lang="en-US"/>
          </a:p>
        </p:txBody>
      </p:sp>
      <p:sp>
        <p:nvSpPr>
          <p:cNvPr id="4" name="Footer Placeholder 3"/>
          <p:cNvSpPr>
            <a:spLocks noGrp="1"/>
          </p:cNvSpPr>
          <p:nvPr>
            <p:ph type="ftr" sz="quarter" idx="11"/>
          </p:nvPr>
        </p:nvSpPr>
        <p:spPr/>
        <p:txBody>
          <a:bodyPr/>
          <a:lstStyle/>
          <a:p>
            <a:r>
              <a:rPr lang="en-US"/>
              <a:t>FY 2023 Budget</a:t>
            </a:r>
          </a:p>
        </p:txBody>
      </p:sp>
      <p:sp>
        <p:nvSpPr>
          <p:cNvPr id="5" name="Slide Number Placeholder 4"/>
          <p:cNvSpPr>
            <a:spLocks noGrp="1"/>
          </p:cNvSpPr>
          <p:nvPr>
            <p:ph type="sldNum" sz="quarter" idx="12"/>
          </p:nvPr>
        </p:nvSpPr>
        <p:spPr/>
        <p:txBody>
          <a:bodyPr/>
          <a:lstStyle/>
          <a:p>
            <a:fld id="{BE838CB7-6040-4CB9-B0CF-19D56EEB1FE5}" type="slidenum">
              <a:rPr lang="en-US" smtClean="0"/>
              <a:t>‹#›</a:t>
            </a:fld>
            <a:endParaRPr lang="en-US"/>
          </a:p>
        </p:txBody>
      </p:sp>
    </p:spTree>
    <p:extLst>
      <p:ext uri="{BB962C8B-B14F-4D97-AF65-F5344CB8AC3E}">
        <p14:creationId xmlns:p14="http://schemas.microsoft.com/office/powerpoint/2010/main" val="3178246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7530A-3248-433A-BAD8-90388C9C6F40}" type="datetime1">
              <a:rPr lang="en-US" smtClean="0"/>
              <a:t>8/7/2024</a:t>
            </a:fld>
            <a:endParaRPr lang="en-US"/>
          </a:p>
        </p:txBody>
      </p:sp>
      <p:sp>
        <p:nvSpPr>
          <p:cNvPr id="3" name="Footer Placeholder 2"/>
          <p:cNvSpPr>
            <a:spLocks noGrp="1"/>
          </p:cNvSpPr>
          <p:nvPr>
            <p:ph type="ftr" sz="quarter" idx="11"/>
          </p:nvPr>
        </p:nvSpPr>
        <p:spPr/>
        <p:txBody>
          <a:bodyPr/>
          <a:lstStyle/>
          <a:p>
            <a:r>
              <a:rPr lang="en-US"/>
              <a:t>FY 2023 Budget</a:t>
            </a:r>
          </a:p>
        </p:txBody>
      </p:sp>
      <p:sp>
        <p:nvSpPr>
          <p:cNvPr id="4" name="Slide Number Placeholder 3"/>
          <p:cNvSpPr>
            <a:spLocks noGrp="1"/>
          </p:cNvSpPr>
          <p:nvPr>
            <p:ph type="sldNum" sz="quarter" idx="12"/>
          </p:nvPr>
        </p:nvSpPr>
        <p:spPr/>
        <p:txBody>
          <a:bodyPr/>
          <a:lstStyle/>
          <a:p>
            <a:fld id="{BE838CB7-6040-4CB9-B0CF-19D56EEB1FE5}" type="slidenum">
              <a:rPr lang="en-US" smtClean="0"/>
              <a:t>‹#›</a:t>
            </a:fld>
            <a:endParaRPr lang="en-US"/>
          </a:p>
        </p:txBody>
      </p:sp>
    </p:spTree>
    <p:extLst>
      <p:ext uri="{BB962C8B-B14F-4D97-AF65-F5344CB8AC3E}">
        <p14:creationId xmlns:p14="http://schemas.microsoft.com/office/powerpoint/2010/main" val="1672120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49F316-4964-48DA-9878-D1E3044636F4}" type="datetime1">
              <a:rPr lang="en-US" smtClean="0"/>
              <a:t>8/7/2024</a:t>
            </a:fld>
            <a:endParaRPr lang="en-US"/>
          </a:p>
        </p:txBody>
      </p:sp>
      <p:sp>
        <p:nvSpPr>
          <p:cNvPr id="6" name="Footer Placeholder 5"/>
          <p:cNvSpPr>
            <a:spLocks noGrp="1"/>
          </p:cNvSpPr>
          <p:nvPr>
            <p:ph type="ftr" sz="quarter" idx="11"/>
          </p:nvPr>
        </p:nvSpPr>
        <p:spPr/>
        <p:txBody>
          <a:bodyPr/>
          <a:lstStyle/>
          <a:p>
            <a:r>
              <a:rPr lang="en-US"/>
              <a:t>FY 2023 Budget</a:t>
            </a:r>
          </a:p>
        </p:txBody>
      </p:sp>
      <p:sp>
        <p:nvSpPr>
          <p:cNvPr id="7" name="Slide Number Placeholder 6"/>
          <p:cNvSpPr>
            <a:spLocks noGrp="1"/>
          </p:cNvSpPr>
          <p:nvPr>
            <p:ph type="sldNum" sz="quarter" idx="12"/>
          </p:nvPr>
        </p:nvSpPr>
        <p:spPr/>
        <p:txBody>
          <a:bodyPr/>
          <a:lstStyle/>
          <a:p>
            <a:fld id="{BE838CB7-6040-4CB9-B0CF-19D56EEB1FE5}" type="slidenum">
              <a:rPr lang="en-US" smtClean="0"/>
              <a:t>‹#›</a:t>
            </a:fld>
            <a:endParaRPr lang="en-US"/>
          </a:p>
        </p:txBody>
      </p:sp>
    </p:spTree>
    <p:extLst>
      <p:ext uri="{BB962C8B-B14F-4D97-AF65-F5344CB8AC3E}">
        <p14:creationId xmlns:p14="http://schemas.microsoft.com/office/powerpoint/2010/main" val="149662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637C-F0DE-FA96-D52D-D872865CF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D5F5CA-963D-8259-A547-6F3760B3AC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1D7CD-567F-4D3B-EBFD-6EB611C7A41F}"/>
              </a:ext>
            </a:extLst>
          </p:cNvPr>
          <p:cNvSpPr>
            <a:spLocks noGrp="1"/>
          </p:cNvSpPr>
          <p:nvPr>
            <p:ph type="dt" sz="half" idx="10"/>
          </p:nvPr>
        </p:nvSpPr>
        <p:spPr/>
        <p:txBody>
          <a:bodyPr/>
          <a:lstStyle/>
          <a:p>
            <a:fld id="{BFAD1FB7-6FDB-4147-A286-9C6CC314F730}" type="datetimeFigureOut">
              <a:rPr lang="en-US" smtClean="0"/>
              <a:t>8/7/2024</a:t>
            </a:fld>
            <a:endParaRPr lang="en-US"/>
          </a:p>
        </p:txBody>
      </p:sp>
      <p:sp>
        <p:nvSpPr>
          <p:cNvPr id="5" name="Footer Placeholder 4">
            <a:extLst>
              <a:ext uri="{FF2B5EF4-FFF2-40B4-BE49-F238E27FC236}">
                <a16:creationId xmlns:a16="http://schemas.microsoft.com/office/drawing/2014/main" id="{22E59189-9E96-13E3-467D-779FF81C8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B732F-CDB8-696F-E7A2-8B8549E3574F}"/>
              </a:ext>
            </a:extLst>
          </p:cNvPr>
          <p:cNvSpPr>
            <a:spLocks noGrp="1"/>
          </p:cNvSpPr>
          <p:nvPr>
            <p:ph type="sldNum" sz="quarter" idx="12"/>
          </p:nvPr>
        </p:nvSpPr>
        <p:spPr/>
        <p:txBody>
          <a:bodyPr/>
          <a:lstStyle/>
          <a:p>
            <a:fld id="{235DD92A-38C8-4C07-8F1C-51E87748AB2C}" type="slidenum">
              <a:rPr lang="en-US" smtClean="0"/>
              <a:t>‹#›</a:t>
            </a:fld>
            <a:endParaRPr lang="en-US"/>
          </a:p>
        </p:txBody>
      </p:sp>
    </p:spTree>
    <p:extLst>
      <p:ext uri="{BB962C8B-B14F-4D97-AF65-F5344CB8AC3E}">
        <p14:creationId xmlns:p14="http://schemas.microsoft.com/office/powerpoint/2010/main" val="3240149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8E42B2-9333-4D7D-AE6F-40A27690B475}" type="datetime1">
              <a:rPr lang="en-US" smtClean="0"/>
              <a:t>8/7/2024</a:t>
            </a:fld>
            <a:endParaRPr lang="en-US"/>
          </a:p>
        </p:txBody>
      </p:sp>
      <p:sp>
        <p:nvSpPr>
          <p:cNvPr id="6" name="Footer Placeholder 5"/>
          <p:cNvSpPr>
            <a:spLocks noGrp="1"/>
          </p:cNvSpPr>
          <p:nvPr>
            <p:ph type="ftr" sz="quarter" idx="11"/>
          </p:nvPr>
        </p:nvSpPr>
        <p:spPr/>
        <p:txBody>
          <a:bodyPr/>
          <a:lstStyle/>
          <a:p>
            <a:r>
              <a:rPr lang="en-US"/>
              <a:t>FY 2023 Budget</a:t>
            </a:r>
          </a:p>
        </p:txBody>
      </p:sp>
      <p:sp>
        <p:nvSpPr>
          <p:cNvPr id="7" name="Slide Number Placeholder 6"/>
          <p:cNvSpPr>
            <a:spLocks noGrp="1"/>
          </p:cNvSpPr>
          <p:nvPr>
            <p:ph type="sldNum" sz="quarter" idx="12"/>
          </p:nvPr>
        </p:nvSpPr>
        <p:spPr/>
        <p:txBody>
          <a:bodyPr/>
          <a:lstStyle/>
          <a:p>
            <a:fld id="{BE838CB7-6040-4CB9-B0CF-19D56EEB1FE5}" type="slidenum">
              <a:rPr lang="en-US" smtClean="0"/>
              <a:t>‹#›</a:t>
            </a:fld>
            <a:endParaRPr lang="en-US"/>
          </a:p>
        </p:txBody>
      </p:sp>
    </p:spTree>
    <p:extLst>
      <p:ext uri="{BB962C8B-B14F-4D97-AF65-F5344CB8AC3E}">
        <p14:creationId xmlns:p14="http://schemas.microsoft.com/office/powerpoint/2010/main" val="2524232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CCBEA-581C-4F25-BA23-B14CEEC5A2DD}" type="datetime1">
              <a:rPr lang="en-US" smtClean="0"/>
              <a:t>8/7/2024</a:t>
            </a:fld>
            <a:endParaRPr lang="en-US"/>
          </a:p>
        </p:txBody>
      </p:sp>
      <p:sp>
        <p:nvSpPr>
          <p:cNvPr id="5" name="Footer Placeholder 4"/>
          <p:cNvSpPr>
            <a:spLocks noGrp="1"/>
          </p:cNvSpPr>
          <p:nvPr>
            <p:ph type="ftr" sz="quarter" idx="11"/>
          </p:nvPr>
        </p:nvSpPr>
        <p:spPr/>
        <p:txBody>
          <a:bodyPr/>
          <a:lstStyle/>
          <a:p>
            <a:r>
              <a:rPr lang="en-US"/>
              <a:t>FY 2023 Budget</a:t>
            </a:r>
          </a:p>
        </p:txBody>
      </p:sp>
      <p:sp>
        <p:nvSpPr>
          <p:cNvPr id="6" name="Slide Number Placeholder 5"/>
          <p:cNvSpPr>
            <a:spLocks noGrp="1"/>
          </p:cNvSpPr>
          <p:nvPr>
            <p:ph type="sldNum" sz="quarter" idx="12"/>
          </p:nvPr>
        </p:nvSpPr>
        <p:spPr/>
        <p:txBody>
          <a:bodyPr/>
          <a:lstStyle/>
          <a:p>
            <a:fld id="{BE838CB7-6040-4CB9-B0CF-19D56EEB1FE5}" type="slidenum">
              <a:rPr lang="en-US" smtClean="0"/>
              <a:t>‹#›</a:t>
            </a:fld>
            <a:endParaRPr lang="en-US"/>
          </a:p>
        </p:txBody>
      </p:sp>
    </p:spTree>
    <p:extLst>
      <p:ext uri="{BB962C8B-B14F-4D97-AF65-F5344CB8AC3E}">
        <p14:creationId xmlns:p14="http://schemas.microsoft.com/office/powerpoint/2010/main" val="1120051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737ADC-0358-4F20-9CFB-50E8810372E2}" type="datetime1">
              <a:rPr lang="en-US" smtClean="0"/>
              <a:t>8/7/2024</a:t>
            </a:fld>
            <a:endParaRPr lang="en-US"/>
          </a:p>
        </p:txBody>
      </p:sp>
      <p:sp>
        <p:nvSpPr>
          <p:cNvPr id="5" name="Footer Placeholder 4"/>
          <p:cNvSpPr>
            <a:spLocks noGrp="1"/>
          </p:cNvSpPr>
          <p:nvPr>
            <p:ph type="ftr" sz="quarter" idx="11"/>
          </p:nvPr>
        </p:nvSpPr>
        <p:spPr/>
        <p:txBody>
          <a:bodyPr/>
          <a:lstStyle/>
          <a:p>
            <a:r>
              <a:rPr lang="en-US"/>
              <a:t>FY 2023 Budget</a:t>
            </a:r>
          </a:p>
        </p:txBody>
      </p:sp>
      <p:sp>
        <p:nvSpPr>
          <p:cNvPr id="6" name="Slide Number Placeholder 5"/>
          <p:cNvSpPr>
            <a:spLocks noGrp="1"/>
          </p:cNvSpPr>
          <p:nvPr>
            <p:ph type="sldNum" sz="quarter" idx="12"/>
          </p:nvPr>
        </p:nvSpPr>
        <p:spPr/>
        <p:txBody>
          <a:bodyPr/>
          <a:lstStyle/>
          <a:p>
            <a:fld id="{BE838CB7-6040-4CB9-B0CF-19D56EEB1FE5}" type="slidenum">
              <a:rPr lang="en-US" smtClean="0"/>
              <a:t>‹#›</a:t>
            </a:fld>
            <a:endParaRPr lang="en-US"/>
          </a:p>
        </p:txBody>
      </p:sp>
    </p:spTree>
    <p:extLst>
      <p:ext uri="{BB962C8B-B14F-4D97-AF65-F5344CB8AC3E}">
        <p14:creationId xmlns:p14="http://schemas.microsoft.com/office/powerpoint/2010/main" val="4110395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D9DFF0-E1F6-4B5E-B727-5C5D6D11DD92}" type="datetime1">
              <a:rPr lang="en-US" smtClean="0"/>
              <a:t>8/7/2024</a:t>
            </a:fld>
            <a:endParaRPr lang="en-US" dirty="0"/>
          </a:p>
        </p:txBody>
      </p:sp>
      <p:sp>
        <p:nvSpPr>
          <p:cNvPr id="5" name="Footer Placeholder 4"/>
          <p:cNvSpPr>
            <a:spLocks noGrp="1"/>
          </p:cNvSpPr>
          <p:nvPr>
            <p:ph type="ftr" sz="quarter" idx="11"/>
          </p:nvPr>
        </p:nvSpPr>
        <p:spPr/>
        <p:txBody>
          <a:bodyPr/>
          <a:lstStyle/>
          <a:p>
            <a:r>
              <a:rPr lang="en-US" dirty="0"/>
              <a:t>City of Missoula - Finance Department</a:t>
            </a:r>
          </a:p>
        </p:txBody>
      </p:sp>
      <p:sp>
        <p:nvSpPr>
          <p:cNvPr id="6" name="Slide Number Placeholder 5"/>
          <p:cNvSpPr>
            <a:spLocks noGrp="1"/>
          </p:cNvSpPr>
          <p:nvPr>
            <p:ph type="sldNum" sz="quarter" idx="12"/>
          </p:nvPr>
        </p:nvSpPr>
        <p:spPr/>
        <p:txBody>
          <a:bodyPr/>
          <a:lstStyle/>
          <a:p>
            <a:fld id="{41A3E575-0A07-417D-90A6-0CC907C80C16}"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283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D82D7-1666-4F7E-95D7-83213307A155}" type="datetime1">
              <a:rPr lang="en-US" smtClean="0"/>
              <a:t>8/7/2024</a:t>
            </a:fld>
            <a:endParaRPr lang="en-US" dirty="0"/>
          </a:p>
        </p:txBody>
      </p:sp>
      <p:sp>
        <p:nvSpPr>
          <p:cNvPr id="5" name="Footer Placeholder 4"/>
          <p:cNvSpPr>
            <a:spLocks noGrp="1"/>
          </p:cNvSpPr>
          <p:nvPr>
            <p:ph type="ftr" sz="quarter" idx="11"/>
          </p:nvPr>
        </p:nvSpPr>
        <p:spPr/>
        <p:txBody>
          <a:bodyPr/>
          <a:lstStyle/>
          <a:p>
            <a:r>
              <a:rPr lang="en-US" dirty="0"/>
              <a:t>City of Missoula - Finance Department</a:t>
            </a:r>
          </a:p>
        </p:txBody>
      </p:sp>
      <p:sp>
        <p:nvSpPr>
          <p:cNvPr id="6" name="Slide Number Placeholder 5"/>
          <p:cNvSpPr>
            <a:spLocks noGrp="1"/>
          </p:cNvSpPr>
          <p:nvPr>
            <p:ph type="sldNum" sz="quarter" idx="12"/>
          </p:nvPr>
        </p:nvSpPr>
        <p:spPr/>
        <p:txBody>
          <a:bodyPr/>
          <a:lstStyle/>
          <a:p>
            <a:fld id="{41A3E575-0A07-417D-90A6-0CC907C80C16}"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219221" y="149377"/>
            <a:ext cx="2564200" cy="1088642"/>
          </a:xfrm>
          <a:prstGeom prst="rect">
            <a:avLst/>
          </a:prstGeom>
        </p:spPr>
      </p:pic>
    </p:spTree>
    <p:extLst>
      <p:ext uri="{BB962C8B-B14F-4D97-AF65-F5344CB8AC3E}">
        <p14:creationId xmlns:p14="http://schemas.microsoft.com/office/powerpoint/2010/main" val="957761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0160BF-45D6-4EDF-BA0B-AFC9C64ABDA2}" type="datetime1">
              <a:rPr lang="en-US" smtClean="0"/>
              <a:t>8/7/2024</a:t>
            </a:fld>
            <a:endParaRPr lang="en-US" dirty="0"/>
          </a:p>
        </p:txBody>
      </p:sp>
      <p:sp>
        <p:nvSpPr>
          <p:cNvPr id="5" name="Footer Placeholder 4"/>
          <p:cNvSpPr>
            <a:spLocks noGrp="1"/>
          </p:cNvSpPr>
          <p:nvPr>
            <p:ph type="ftr" sz="quarter" idx="11"/>
          </p:nvPr>
        </p:nvSpPr>
        <p:spPr/>
        <p:txBody>
          <a:bodyPr/>
          <a:lstStyle/>
          <a:p>
            <a:r>
              <a:rPr lang="en-US" dirty="0"/>
              <a:t>City of Missoula - Finance Department</a:t>
            </a:r>
          </a:p>
        </p:txBody>
      </p:sp>
      <p:sp>
        <p:nvSpPr>
          <p:cNvPr id="6" name="Slide Number Placeholder 5"/>
          <p:cNvSpPr>
            <a:spLocks noGrp="1"/>
          </p:cNvSpPr>
          <p:nvPr>
            <p:ph type="sldNum" sz="quarter" idx="12"/>
          </p:nvPr>
        </p:nvSpPr>
        <p:spPr/>
        <p:txBody>
          <a:bodyPr/>
          <a:lstStyle/>
          <a:p>
            <a:fld id="{41A3E575-0A07-417D-90A6-0CC907C80C16}"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4812328" y="649225"/>
            <a:ext cx="2564200" cy="1088642"/>
          </a:xfrm>
          <a:prstGeom prst="rect">
            <a:avLst/>
          </a:prstGeom>
        </p:spPr>
      </p:pic>
    </p:spTree>
    <p:extLst>
      <p:ext uri="{BB962C8B-B14F-4D97-AF65-F5344CB8AC3E}">
        <p14:creationId xmlns:p14="http://schemas.microsoft.com/office/powerpoint/2010/main" val="3763478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5AD946-644A-4AE2-9ED4-B38950B35681}" type="datetime1">
              <a:rPr lang="en-US" smtClean="0"/>
              <a:t>8/7/2024</a:t>
            </a:fld>
            <a:endParaRPr lang="en-US" dirty="0"/>
          </a:p>
        </p:txBody>
      </p:sp>
      <p:sp>
        <p:nvSpPr>
          <p:cNvPr id="6" name="Footer Placeholder 5"/>
          <p:cNvSpPr>
            <a:spLocks noGrp="1"/>
          </p:cNvSpPr>
          <p:nvPr>
            <p:ph type="ftr" sz="quarter" idx="11"/>
          </p:nvPr>
        </p:nvSpPr>
        <p:spPr/>
        <p:txBody>
          <a:bodyPr/>
          <a:lstStyle/>
          <a:p>
            <a:r>
              <a:rPr lang="en-US" dirty="0"/>
              <a:t>City of Missoula - Finance Department</a:t>
            </a:r>
          </a:p>
        </p:txBody>
      </p:sp>
      <p:sp>
        <p:nvSpPr>
          <p:cNvPr id="7" name="Slide Number Placeholder 6"/>
          <p:cNvSpPr>
            <a:spLocks noGrp="1"/>
          </p:cNvSpPr>
          <p:nvPr>
            <p:ph type="sldNum" sz="quarter" idx="12"/>
          </p:nvPr>
        </p:nvSpPr>
        <p:spPr/>
        <p:txBody>
          <a:bodyPr/>
          <a:lstStyle/>
          <a:p>
            <a:fld id="{41A3E575-0A07-417D-90A6-0CC907C80C16}" type="slidenum">
              <a:rPr lang="en-US" smtClean="0"/>
              <a:t>‹#›</a:t>
            </a:fld>
            <a:endParaRPr lang="en-US" dirty="0"/>
          </a:p>
        </p:txBody>
      </p:sp>
    </p:spTree>
    <p:extLst>
      <p:ext uri="{BB962C8B-B14F-4D97-AF65-F5344CB8AC3E}">
        <p14:creationId xmlns:p14="http://schemas.microsoft.com/office/powerpoint/2010/main" val="1331333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0DCDE8-6CFB-4703-92BA-136919035035}" type="datetime1">
              <a:rPr lang="en-US" smtClean="0"/>
              <a:t>8/7/2024</a:t>
            </a:fld>
            <a:endParaRPr lang="en-US" dirty="0"/>
          </a:p>
        </p:txBody>
      </p:sp>
      <p:sp>
        <p:nvSpPr>
          <p:cNvPr id="8" name="Footer Placeholder 7"/>
          <p:cNvSpPr>
            <a:spLocks noGrp="1"/>
          </p:cNvSpPr>
          <p:nvPr>
            <p:ph type="ftr" sz="quarter" idx="11"/>
          </p:nvPr>
        </p:nvSpPr>
        <p:spPr/>
        <p:txBody>
          <a:bodyPr/>
          <a:lstStyle/>
          <a:p>
            <a:r>
              <a:rPr lang="en-US" dirty="0"/>
              <a:t>City of Missoula - Finance Department</a:t>
            </a:r>
          </a:p>
        </p:txBody>
      </p:sp>
      <p:sp>
        <p:nvSpPr>
          <p:cNvPr id="9" name="Slide Number Placeholder 8"/>
          <p:cNvSpPr>
            <a:spLocks noGrp="1"/>
          </p:cNvSpPr>
          <p:nvPr>
            <p:ph type="sldNum" sz="quarter" idx="12"/>
          </p:nvPr>
        </p:nvSpPr>
        <p:spPr/>
        <p:txBody>
          <a:bodyPr/>
          <a:lstStyle/>
          <a:p>
            <a:fld id="{41A3E575-0A07-417D-90A6-0CC907C80C16}" type="slidenum">
              <a:rPr lang="en-US" smtClean="0"/>
              <a:t>‹#›</a:t>
            </a:fld>
            <a:endParaRPr lang="en-US" dirty="0"/>
          </a:p>
        </p:txBody>
      </p:sp>
    </p:spTree>
    <p:extLst>
      <p:ext uri="{BB962C8B-B14F-4D97-AF65-F5344CB8AC3E}">
        <p14:creationId xmlns:p14="http://schemas.microsoft.com/office/powerpoint/2010/main" val="1353646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620F6D-B086-409F-B29C-3B633B3CED76}" type="datetime1">
              <a:rPr lang="en-US" smtClean="0"/>
              <a:t>8/7/2024</a:t>
            </a:fld>
            <a:endParaRPr lang="en-US" dirty="0"/>
          </a:p>
        </p:txBody>
      </p:sp>
      <p:sp>
        <p:nvSpPr>
          <p:cNvPr id="4" name="Footer Placeholder 3"/>
          <p:cNvSpPr>
            <a:spLocks noGrp="1"/>
          </p:cNvSpPr>
          <p:nvPr>
            <p:ph type="ftr" sz="quarter" idx="11"/>
          </p:nvPr>
        </p:nvSpPr>
        <p:spPr/>
        <p:txBody>
          <a:bodyPr/>
          <a:lstStyle/>
          <a:p>
            <a:r>
              <a:rPr lang="en-US" dirty="0"/>
              <a:t>City of Missoula - Finance Department</a:t>
            </a:r>
          </a:p>
        </p:txBody>
      </p:sp>
      <p:sp>
        <p:nvSpPr>
          <p:cNvPr id="5" name="Slide Number Placeholder 4"/>
          <p:cNvSpPr>
            <a:spLocks noGrp="1"/>
          </p:cNvSpPr>
          <p:nvPr>
            <p:ph type="sldNum" sz="quarter" idx="12"/>
          </p:nvPr>
        </p:nvSpPr>
        <p:spPr/>
        <p:txBody>
          <a:bodyPr/>
          <a:lstStyle/>
          <a:p>
            <a:fld id="{41A3E575-0A07-417D-90A6-0CC907C80C16}" type="slidenum">
              <a:rPr lang="en-US" smtClean="0"/>
              <a:t>‹#›</a:t>
            </a:fld>
            <a:endParaRPr lang="en-US" dirty="0"/>
          </a:p>
        </p:txBody>
      </p:sp>
    </p:spTree>
    <p:extLst>
      <p:ext uri="{BB962C8B-B14F-4D97-AF65-F5344CB8AC3E}">
        <p14:creationId xmlns:p14="http://schemas.microsoft.com/office/powerpoint/2010/main" val="4056407724"/>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F62A1F-E89D-4370-BEE4-6EAE7EBE977E}" type="datetime1">
              <a:rPr lang="en-US" smtClean="0"/>
              <a:t>8/7/2024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City of Missoula - Finance Department</a:t>
            </a:r>
          </a:p>
        </p:txBody>
      </p:sp>
      <p:sp>
        <p:nvSpPr>
          <p:cNvPr id="9" name="Slide Number Placeholder 8"/>
          <p:cNvSpPr>
            <a:spLocks noGrp="1"/>
          </p:cNvSpPr>
          <p:nvPr>
            <p:ph type="sldNum" sz="quarter" idx="12"/>
          </p:nvPr>
        </p:nvSpPr>
        <p:spPr/>
        <p:txBody>
          <a:bodyPr/>
          <a:lstStyle/>
          <a:p>
            <a:fld id="{41A3E575-0A07-417D-90A6-0CC907C80C16}" type="slidenum">
              <a:rPr lang="en-US" smtClean="0"/>
              <a:t>‹#›</a:t>
            </a:fld>
            <a:endParaRPr lang="en-US" dirty="0"/>
          </a:p>
        </p:txBody>
      </p:sp>
    </p:spTree>
    <p:extLst>
      <p:ext uri="{BB962C8B-B14F-4D97-AF65-F5344CB8AC3E}">
        <p14:creationId xmlns:p14="http://schemas.microsoft.com/office/powerpoint/2010/main" val="74571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9C93-E8F5-4509-438D-E2A62408C7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378725-5515-9A29-9F86-BB22732A35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3D9364-B9A3-5EC6-191C-5E67FEC56C33}"/>
              </a:ext>
            </a:extLst>
          </p:cNvPr>
          <p:cNvSpPr>
            <a:spLocks noGrp="1"/>
          </p:cNvSpPr>
          <p:nvPr>
            <p:ph type="dt" sz="half" idx="10"/>
          </p:nvPr>
        </p:nvSpPr>
        <p:spPr/>
        <p:txBody>
          <a:bodyPr/>
          <a:lstStyle/>
          <a:p>
            <a:fld id="{BFAD1FB7-6FDB-4147-A286-9C6CC314F730}" type="datetimeFigureOut">
              <a:rPr lang="en-US" smtClean="0"/>
              <a:t>8/7/2024</a:t>
            </a:fld>
            <a:endParaRPr lang="en-US"/>
          </a:p>
        </p:txBody>
      </p:sp>
      <p:sp>
        <p:nvSpPr>
          <p:cNvPr id="5" name="Footer Placeholder 4">
            <a:extLst>
              <a:ext uri="{FF2B5EF4-FFF2-40B4-BE49-F238E27FC236}">
                <a16:creationId xmlns:a16="http://schemas.microsoft.com/office/drawing/2014/main" id="{2538D9C0-DD5E-2C7B-04E7-D5C0A8235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9418E-FCF6-D71C-DE86-9076D19E93C9}"/>
              </a:ext>
            </a:extLst>
          </p:cNvPr>
          <p:cNvSpPr>
            <a:spLocks noGrp="1"/>
          </p:cNvSpPr>
          <p:nvPr>
            <p:ph type="sldNum" sz="quarter" idx="12"/>
          </p:nvPr>
        </p:nvSpPr>
        <p:spPr/>
        <p:txBody>
          <a:bodyPr/>
          <a:lstStyle/>
          <a:p>
            <a:fld id="{235DD92A-38C8-4C07-8F1C-51E87748AB2C}" type="slidenum">
              <a:rPr lang="en-US" smtClean="0"/>
              <a:t>‹#›</a:t>
            </a:fld>
            <a:endParaRPr lang="en-US"/>
          </a:p>
        </p:txBody>
      </p:sp>
    </p:spTree>
    <p:extLst>
      <p:ext uri="{BB962C8B-B14F-4D97-AF65-F5344CB8AC3E}">
        <p14:creationId xmlns:p14="http://schemas.microsoft.com/office/powerpoint/2010/main" val="408188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C6B31CE2-2DCA-41ED-B038-4B592DEBA531}" type="datetime1">
              <a:rPr lang="en-US" smtClean="0"/>
              <a:t>8/7/2024</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r>
              <a:rPr lang="en-US" dirty="0"/>
              <a:t>City of Missoula - Finance Department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1A3E575-0A07-417D-90A6-0CC907C80C16}" type="slidenum">
              <a:rPr lang="en-US" smtClean="0"/>
              <a:t>‹#›</a:t>
            </a:fld>
            <a:endParaRPr lang="en-US" dirty="0"/>
          </a:p>
        </p:txBody>
      </p:sp>
    </p:spTree>
    <p:extLst>
      <p:ext uri="{BB962C8B-B14F-4D97-AF65-F5344CB8AC3E}">
        <p14:creationId xmlns:p14="http://schemas.microsoft.com/office/powerpoint/2010/main" val="3629108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E1D1CC-FACB-4D9F-BD54-1CCB36B63946}" type="datetime1">
              <a:rPr lang="en-US" smtClean="0"/>
              <a:t>8/7/2024</a:t>
            </a:fld>
            <a:endParaRPr lang="en-US" dirty="0"/>
          </a:p>
        </p:txBody>
      </p:sp>
      <p:sp>
        <p:nvSpPr>
          <p:cNvPr id="6" name="Footer Placeholder 5"/>
          <p:cNvSpPr>
            <a:spLocks noGrp="1"/>
          </p:cNvSpPr>
          <p:nvPr>
            <p:ph type="ftr" sz="quarter" idx="11"/>
          </p:nvPr>
        </p:nvSpPr>
        <p:spPr/>
        <p:txBody>
          <a:bodyPr/>
          <a:lstStyle/>
          <a:p>
            <a:r>
              <a:rPr lang="en-US" dirty="0"/>
              <a:t>City of Missoula - Finance Department</a:t>
            </a:r>
          </a:p>
        </p:txBody>
      </p:sp>
      <p:sp>
        <p:nvSpPr>
          <p:cNvPr id="7" name="Slide Number Placeholder 6"/>
          <p:cNvSpPr>
            <a:spLocks noGrp="1"/>
          </p:cNvSpPr>
          <p:nvPr>
            <p:ph type="sldNum" sz="quarter" idx="12"/>
          </p:nvPr>
        </p:nvSpPr>
        <p:spPr/>
        <p:txBody>
          <a:bodyPr/>
          <a:lstStyle/>
          <a:p>
            <a:fld id="{41A3E575-0A07-417D-90A6-0CC907C80C16}" type="slidenum">
              <a:rPr lang="en-US" smtClean="0"/>
              <a:t>‹#›</a:t>
            </a:fld>
            <a:endParaRPr lang="en-US" dirty="0"/>
          </a:p>
        </p:txBody>
      </p:sp>
    </p:spTree>
    <p:extLst>
      <p:ext uri="{BB962C8B-B14F-4D97-AF65-F5344CB8AC3E}">
        <p14:creationId xmlns:p14="http://schemas.microsoft.com/office/powerpoint/2010/main" val="4104443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540B9-5070-4B81-883E-13869B98F030}" type="datetime1">
              <a:rPr lang="en-US" smtClean="0"/>
              <a:t>8/7/2024</a:t>
            </a:fld>
            <a:endParaRPr lang="en-US" dirty="0"/>
          </a:p>
        </p:txBody>
      </p:sp>
      <p:sp>
        <p:nvSpPr>
          <p:cNvPr id="5" name="Footer Placeholder 4"/>
          <p:cNvSpPr>
            <a:spLocks noGrp="1"/>
          </p:cNvSpPr>
          <p:nvPr>
            <p:ph type="ftr" sz="quarter" idx="11"/>
          </p:nvPr>
        </p:nvSpPr>
        <p:spPr/>
        <p:txBody>
          <a:bodyPr/>
          <a:lstStyle/>
          <a:p>
            <a:r>
              <a:rPr lang="en-US" dirty="0"/>
              <a:t>City of Missoula - Finance Department</a:t>
            </a:r>
          </a:p>
        </p:txBody>
      </p:sp>
      <p:sp>
        <p:nvSpPr>
          <p:cNvPr id="6" name="Slide Number Placeholder 5"/>
          <p:cNvSpPr>
            <a:spLocks noGrp="1"/>
          </p:cNvSpPr>
          <p:nvPr>
            <p:ph type="sldNum" sz="quarter" idx="12"/>
          </p:nvPr>
        </p:nvSpPr>
        <p:spPr/>
        <p:txBody>
          <a:bodyPr/>
          <a:lstStyle/>
          <a:p>
            <a:fld id="{41A3E575-0A07-417D-90A6-0CC907C80C16}" type="slidenum">
              <a:rPr lang="en-US" smtClean="0"/>
              <a:t>‹#›</a:t>
            </a:fld>
            <a:endParaRPr lang="en-US" dirty="0"/>
          </a:p>
        </p:txBody>
      </p:sp>
    </p:spTree>
    <p:extLst>
      <p:ext uri="{BB962C8B-B14F-4D97-AF65-F5344CB8AC3E}">
        <p14:creationId xmlns:p14="http://schemas.microsoft.com/office/powerpoint/2010/main" val="1103115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8879F-9B9C-4252-A2D0-4C47118A3346}" type="datetime1">
              <a:rPr lang="en-US" smtClean="0"/>
              <a:t>8/7/2024</a:t>
            </a:fld>
            <a:endParaRPr lang="en-US" dirty="0"/>
          </a:p>
        </p:txBody>
      </p:sp>
      <p:sp>
        <p:nvSpPr>
          <p:cNvPr id="5" name="Footer Placeholder 4"/>
          <p:cNvSpPr>
            <a:spLocks noGrp="1"/>
          </p:cNvSpPr>
          <p:nvPr>
            <p:ph type="ftr" sz="quarter" idx="11"/>
          </p:nvPr>
        </p:nvSpPr>
        <p:spPr/>
        <p:txBody>
          <a:bodyPr/>
          <a:lstStyle/>
          <a:p>
            <a:r>
              <a:rPr lang="en-US" dirty="0"/>
              <a:t>City of Missoula - Finance Department</a:t>
            </a:r>
          </a:p>
        </p:txBody>
      </p:sp>
      <p:sp>
        <p:nvSpPr>
          <p:cNvPr id="6" name="Slide Number Placeholder 5"/>
          <p:cNvSpPr>
            <a:spLocks noGrp="1"/>
          </p:cNvSpPr>
          <p:nvPr>
            <p:ph type="sldNum" sz="quarter" idx="12"/>
          </p:nvPr>
        </p:nvSpPr>
        <p:spPr/>
        <p:txBody>
          <a:bodyPr/>
          <a:lstStyle/>
          <a:p>
            <a:fld id="{41A3E575-0A07-417D-90A6-0CC907C80C16}" type="slidenum">
              <a:rPr lang="en-US" smtClean="0"/>
              <a:t>‹#›</a:t>
            </a:fld>
            <a:endParaRPr lang="en-US" dirty="0"/>
          </a:p>
        </p:txBody>
      </p:sp>
    </p:spTree>
    <p:extLst>
      <p:ext uri="{BB962C8B-B14F-4D97-AF65-F5344CB8AC3E}">
        <p14:creationId xmlns:p14="http://schemas.microsoft.com/office/powerpoint/2010/main" val="117779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802-7F0A-B575-1995-017020F22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1CD19-A2CC-7B5D-0130-3E12734C8B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969A85-4611-BC63-B435-E7FBB74EBA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CBE913-0C02-BD10-E583-237AA0F1A883}"/>
              </a:ext>
            </a:extLst>
          </p:cNvPr>
          <p:cNvSpPr>
            <a:spLocks noGrp="1"/>
          </p:cNvSpPr>
          <p:nvPr>
            <p:ph type="dt" sz="half" idx="10"/>
          </p:nvPr>
        </p:nvSpPr>
        <p:spPr/>
        <p:txBody>
          <a:bodyPr/>
          <a:lstStyle/>
          <a:p>
            <a:fld id="{BFAD1FB7-6FDB-4147-A286-9C6CC314F730}" type="datetimeFigureOut">
              <a:rPr lang="en-US" smtClean="0"/>
              <a:t>8/7/2024</a:t>
            </a:fld>
            <a:endParaRPr lang="en-US"/>
          </a:p>
        </p:txBody>
      </p:sp>
      <p:sp>
        <p:nvSpPr>
          <p:cNvPr id="6" name="Footer Placeholder 5">
            <a:extLst>
              <a:ext uri="{FF2B5EF4-FFF2-40B4-BE49-F238E27FC236}">
                <a16:creationId xmlns:a16="http://schemas.microsoft.com/office/drawing/2014/main" id="{2027B0D0-A21B-8129-169A-F7B46159E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F95087-F190-543C-DE76-ED3D93C34C49}"/>
              </a:ext>
            </a:extLst>
          </p:cNvPr>
          <p:cNvSpPr>
            <a:spLocks noGrp="1"/>
          </p:cNvSpPr>
          <p:nvPr>
            <p:ph type="sldNum" sz="quarter" idx="12"/>
          </p:nvPr>
        </p:nvSpPr>
        <p:spPr/>
        <p:txBody>
          <a:bodyPr/>
          <a:lstStyle/>
          <a:p>
            <a:fld id="{235DD92A-38C8-4C07-8F1C-51E87748AB2C}" type="slidenum">
              <a:rPr lang="en-US" smtClean="0"/>
              <a:t>‹#›</a:t>
            </a:fld>
            <a:endParaRPr lang="en-US"/>
          </a:p>
        </p:txBody>
      </p:sp>
    </p:spTree>
    <p:extLst>
      <p:ext uri="{BB962C8B-B14F-4D97-AF65-F5344CB8AC3E}">
        <p14:creationId xmlns:p14="http://schemas.microsoft.com/office/powerpoint/2010/main" val="204839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D96F-EE0D-D8B7-4DD7-D614BDF02B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43D6B1-9765-0EF0-5057-5D18BBB3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F2FB1D-A5C7-CBDC-87CA-2759EDCA20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67E2E1-5253-7E87-93FF-9A4B33CD0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52DC4B-A315-052B-2F59-62CCB13534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772D4-8572-EB17-E4AE-51F19ED9DCEE}"/>
              </a:ext>
            </a:extLst>
          </p:cNvPr>
          <p:cNvSpPr>
            <a:spLocks noGrp="1"/>
          </p:cNvSpPr>
          <p:nvPr>
            <p:ph type="dt" sz="half" idx="10"/>
          </p:nvPr>
        </p:nvSpPr>
        <p:spPr/>
        <p:txBody>
          <a:bodyPr/>
          <a:lstStyle/>
          <a:p>
            <a:fld id="{BFAD1FB7-6FDB-4147-A286-9C6CC314F730}" type="datetimeFigureOut">
              <a:rPr lang="en-US" smtClean="0"/>
              <a:t>8/7/2024</a:t>
            </a:fld>
            <a:endParaRPr lang="en-US"/>
          </a:p>
        </p:txBody>
      </p:sp>
      <p:sp>
        <p:nvSpPr>
          <p:cNvPr id="8" name="Footer Placeholder 7">
            <a:extLst>
              <a:ext uri="{FF2B5EF4-FFF2-40B4-BE49-F238E27FC236}">
                <a16:creationId xmlns:a16="http://schemas.microsoft.com/office/drawing/2014/main" id="{9F3189D8-77BD-D8DB-7500-8FA84B3E94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C4452A-61AF-3CAE-6B09-B8333EF4ACDB}"/>
              </a:ext>
            </a:extLst>
          </p:cNvPr>
          <p:cNvSpPr>
            <a:spLocks noGrp="1"/>
          </p:cNvSpPr>
          <p:nvPr>
            <p:ph type="sldNum" sz="quarter" idx="12"/>
          </p:nvPr>
        </p:nvSpPr>
        <p:spPr/>
        <p:txBody>
          <a:bodyPr/>
          <a:lstStyle/>
          <a:p>
            <a:fld id="{235DD92A-38C8-4C07-8F1C-51E87748AB2C}" type="slidenum">
              <a:rPr lang="en-US" smtClean="0"/>
              <a:t>‹#›</a:t>
            </a:fld>
            <a:endParaRPr lang="en-US"/>
          </a:p>
        </p:txBody>
      </p:sp>
    </p:spTree>
    <p:extLst>
      <p:ext uri="{BB962C8B-B14F-4D97-AF65-F5344CB8AC3E}">
        <p14:creationId xmlns:p14="http://schemas.microsoft.com/office/powerpoint/2010/main" val="202490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A37E-F5FE-6BAF-0BCA-70DE925B55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C82612-221C-F1CB-C8C3-82609658DA12}"/>
              </a:ext>
            </a:extLst>
          </p:cNvPr>
          <p:cNvSpPr>
            <a:spLocks noGrp="1"/>
          </p:cNvSpPr>
          <p:nvPr>
            <p:ph type="dt" sz="half" idx="10"/>
          </p:nvPr>
        </p:nvSpPr>
        <p:spPr/>
        <p:txBody>
          <a:bodyPr/>
          <a:lstStyle/>
          <a:p>
            <a:fld id="{BFAD1FB7-6FDB-4147-A286-9C6CC314F730}" type="datetimeFigureOut">
              <a:rPr lang="en-US" smtClean="0"/>
              <a:t>8/7/2024</a:t>
            </a:fld>
            <a:endParaRPr lang="en-US"/>
          </a:p>
        </p:txBody>
      </p:sp>
      <p:sp>
        <p:nvSpPr>
          <p:cNvPr id="4" name="Footer Placeholder 3">
            <a:extLst>
              <a:ext uri="{FF2B5EF4-FFF2-40B4-BE49-F238E27FC236}">
                <a16:creationId xmlns:a16="http://schemas.microsoft.com/office/drawing/2014/main" id="{1887CFB6-B361-CC50-CFAF-F3BA329D4C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36F4E9-1D28-1300-F7F8-C1F8DB69832B}"/>
              </a:ext>
            </a:extLst>
          </p:cNvPr>
          <p:cNvSpPr>
            <a:spLocks noGrp="1"/>
          </p:cNvSpPr>
          <p:nvPr>
            <p:ph type="sldNum" sz="quarter" idx="12"/>
          </p:nvPr>
        </p:nvSpPr>
        <p:spPr/>
        <p:txBody>
          <a:bodyPr/>
          <a:lstStyle/>
          <a:p>
            <a:fld id="{235DD92A-38C8-4C07-8F1C-51E87748AB2C}" type="slidenum">
              <a:rPr lang="en-US" smtClean="0"/>
              <a:t>‹#›</a:t>
            </a:fld>
            <a:endParaRPr lang="en-US"/>
          </a:p>
        </p:txBody>
      </p:sp>
    </p:spTree>
    <p:extLst>
      <p:ext uri="{BB962C8B-B14F-4D97-AF65-F5344CB8AC3E}">
        <p14:creationId xmlns:p14="http://schemas.microsoft.com/office/powerpoint/2010/main" val="19482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6FEB9-AC67-F7AB-868B-778C18A34454}"/>
              </a:ext>
            </a:extLst>
          </p:cNvPr>
          <p:cNvSpPr>
            <a:spLocks noGrp="1"/>
          </p:cNvSpPr>
          <p:nvPr>
            <p:ph type="dt" sz="half" idx="10"/>
          </p:nvPr>
        </p:nvSpPr>
        <p:spPr/>
        <p:txBody>
          <a:bodyPr/>
          <a:lstStyle/>
          <a:p>
            <a:fld id="{BFAD1FB7-6FDB-4147-A286-9C6CC314F730}" type="datetimeFigureOut">
              <a:rPr lang="en-US" smtClean="0"/>
              <a:t>8/7/2024</a:t>
            </a:fld>
            <a:endParaRPr lang="en-US"/>
          </a:p>
        </p:txBody>
      </p:sp>
      <p:sp>
        <p:nvSpPr>
          <p:cNvPr id="3" name="Footer Placeholder 2">
            <a:extLst>
              <a:ext uri="{FF2B5EF4-FFF2-40B4-BE49-F238E27FC236}">
                <a16:creationId xmlns:a16="http://schemas.microsoft.com/office/drawing/2014/main" id="{4969E9F7-DDD2-0FA1-FAD0-22854D04EC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EEB557-2175-DCC3-B776-8B8AACE138A6}"/>
              </a:ext>
            </a:extLst>
          </p:cNvPr>
          <p:cNvSpPr>
            <a:spLocks noGrp="1"/>
          </p:cNvSpPr>
          <p:nvPr>
            <p:ph type="sldNum" sz="quarter" idx="12"/>
          </p:nvPr>
        </p:nvSpPr>
        <p:spPr/>
        <p:txBody>
          <a:bodyPr/>
          <a:lstStyle/>
          <a:p>
            <a:fld id="{235DD92A-38C8-4C07-8F1C-51E87748AB2C}" type="slidenum">
              <a:rPr lang="en-US" smtClean="0"/>
              <a:t>‹#›</a:t>
            </a:fld>
            <a:endParaRPr lang="en-US"/>
          </a:p>
        </p:txBody>
      </p:sp>
    </p:spTree>
    <p:extLst>
      <p:ext uri="{BB962C8B-B14F-4D97-AF65-F5344CB8AC3E}">
        <p14:creationId xmlns:p14="http://schemas.microsoft.com/office/powerpoint/2010/main" val="287896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D7C2-08B1-7A57-1289-45F7CFCC6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2C51C8-0F21-09AF-FB47-7DA214621D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13E74B-808A-CC2D-25DF-4A58FB3AB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AC784-B63A-BAD1-D16B-2F2A8DD9F5A9}"/>
              </a:ext>
            </a:extLst>
          </p:cNvPr>
          <p:cNvSpPr>
            <a:spLocks noGrp="1"/>
          </p:cNvSpPr>
          <p:nvPr>
            <p:ph type="dt" sz="half" idx="10"/>
          </p:nvPr>
        </p:nvSpPr>
        <p:spPr/>
        <p:txBody>
          <a:bodyPr/>
          <a:lstStyle/>
          <a:p>
            <a:fld id="{BFAD1FB7-6FDB-4147-A286-9C6CC314F730}" type="datetimeFigureOut">
              <a:rPr lang="en-US" smtClean="0"/>
              <a:t>8/7/2024</a:t>
            </a:fld>
            <a:endParaRPr lang="en-US"/>
          </a:p>
        </p:txBody>
      </p:sp>
      <p:sp>
        <p:nvSpPr>
          <p:cNvPr id="6" name="Footer Placeholder 5">
            <a:extLst>
              <a:ext uri="{FF2B5EF4-FFF2-40B4-BE49-F238E27FC236}">
                <a16:creationId xmlns:a16="http://schemas.microsoft.com/office/drawing/2014/main" id="{810A6DE1-4F63-7FCC-681D-10A8EB823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E52824-CEF3-B3CF-F9AF-8DBCBD1D3711}"/>
              </a:ext>
            </a:extLst>
          </p:cNvPr>
          <p:cNvSpPr>
            <a:spLocks noGrp="1"/>
          </p:cNvSpPr>
          <p:nvPr>
            <p:ph type="sldNum" sz="quarter" idx="12"/>
          </p:nvPr>
        </p:nvSpPr>
        <p:spPr/>
        <p:txBody>
          <a:bodyPr/>
          <a:lstStyle/>
          <a:p>
            <a:fld id="{235DD92A-38C8-4C07-8F1C-51E87748AB2C}" type="slidenum">
              <a:rPr lang="en-US" smtClean="0"/>
              <a:t>‹#›</a:t>
            </a:fld>
            <a:endParaRPr lang="en-US"/>
          </a:p>
        </p:txBody>
      </p:sp>
    </p:spTree>
    <p:extLst>
      <p:ext uri="{BB962C8B-B14F-4D97-AF65-F5344CB8AC3E}">
        <p14:creationId xmlns:p14="http://schemas.microsoft.com/office/powerpoint/2010/main" val="219757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3244-0CF2-9203-990B-8B6B957EB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96F872-AF43-6AE6-52B8-DB019F47A9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BADB61-FC61-8030-E2AD-0E4B1269C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9CAAF8-B802-9762-E84D-223CC73C79B9}"/>
              </a:ext>
            </a:extLst>
          </p:cNvPr>
          <p:cNvSpPr>
            <a:spLocks noGrp="1"/>
          </p:cNvSpPr>
          <p:nvPr>
            <p:ph type="dt" sz="half" idx="10"/>
          </p:nvPr>
        </p:nvSpPr>
        <p:spPr/>
        <p:txBody>
          <a:bodyPr/>
          <a:lstStyle/>
          <a:p>
            <a:fld id="{BFAD1FB7-6FDB-4147-A286-9C6CC314F730}" type="datetimeFigureOut">
              <a:rPr lang="en-US" smtClean="0"/>
              <a:t>8/7/2024</a:t>
            </a:fld>
            <a:endParaRPr lang="en-US"/>
          </a:p>
        </p:txBody>
      </p:sp>
      <p:sp>
        <p:nvSpPr>
          <p:cNvPr id="6" name="Footer Placeholder 5">
            <a:extLst>
              <a:ext uri="{FF2B5EF4-FFF2-40B4-BE49-F238E27FC236}">
                <a16:creationId xmlns:a16="http://schemas.microsoft.com/office/drawing/2014/main" id="{2B13514B-65B0-788D-2606-2353DBC2EC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7C74B4-7AC1-06FF-1067-663FC56C1D03}"/>
              </a:ext>
            </a:extLst>
          </p:cNvPr>
          <p:cNvSpPr>
            <a:spLocks noGrp="1"/>
          </p:cNvSpPr>
          <p:nvPr>
            <p:ph type="sldNum" sz="quarter" idx="12"/>
          </p:nvPr>
        </p:nvSpPr>
        <p:spPr/>
        <p:txBody>
          <a:bodyPr/>
          <a:lstStyle/>
          <a:p>
            <a:fld id="{235DD92A-38C8-4C07-8F1C-51E87748AB2C}" type="slidenum">
              <a:rPr lang="en-US" smtClean="0"/>
              <a:t>‹#›</a:t>
            </a:fld>
            <a:endParaRPr lang="en-US"/>
          </a:p>
        </p:txBody>
      </p:sp>
    </p:spTree>
    <p:extLst>
      <p:ext uri="{BB962C8B-B14F-4D97-AF65-F5344CB8AC3E}">
        <p14:creationId xmlns:p14="http://schemas.microsoft.com/office/powerpoint/2010/main" val="272837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978AD4-8AF8-FD4C-A3E9-858EAF0D3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E9A55D-5E5D-583C-C9E5-B5D2CB860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21E21-5520-9485-7516-4F3FBFEF46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D1FB7-6FDB-4147-A286-9C6CC314F730}" type="datetimeFigureOut">
              <a:rPr lang="en-US" smtClean="0"/>
              <a:t>8/7/2024</a:t>
            </a:fld>
            <a:endParaRPr lang="en-US"/>
          </a:p>
        </p:txBody>
      </p:sp>
      <p:sp>
        <p:nvSpPr>
          <p:cNvPr id="5" name="Footer Placeholder 4">
            <a:extLst>
              <a:ext uri="{FF2B5EF4-FFF2-40B4-BE49-F238E27FC236}">
                <a16:creationId xmlns:a16="http://schemas.microsoft.com/office/drawing/2014/main" id="{06B6001F-14C3-694D-5F76-A9F51432D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76DB08-2219-74D4-3A87-6155B7272E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DD92A-38C8-4C07-8F1C-51E87748AB2C}" type="slidenum">
              <a:rPr lang="en-US" smtClean="0"/>
              <a:t>‹#›</a:t>
            </a:fld>
            <a:endParaRPr lang="en-US"/>
          </a:p>
        </p:txBody>
      </p:sp>
    </p:spTree>
    <p:extLst>
      <p:ext uri="{BB962C8B-B14F-4D97-AF65-F5344CB8AC3E}">
        <p14:creationId xmlns:p14="http://schemas.microsoft.com/office/powerpoint/2010/main" val="2701106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361BE-0D84-4175-8D50-106DA7EC4988}" type="datetime1">
              <a:rPr lang="en-US" smtClean="0"/>
              <a:t>8/7/2024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FY 2023 Budget</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38CB7-6040-4CB9-B0CF-19D56EEB1FE5}" type="slidenum">
              <a:rPr lang="en-US" smtClean="0"/>
              <a:t>‹#›</a:t>
            </a:fld>
            <a:endParaRPr lang="en-US"/>
          </a:p>
        </p:txBody>
      </p:sp>
    </p:spTree>
    <p:extLst>
      <p:ext uri="{BB962C8B-B14F-4D97-AF65-F5344CB8AC3E}">
        <p14:creationId xmlns:p14="http://schemas.microsoft.com/office/powerpoint/2010/main" val="1293936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A6620F6D-B086-409F-B29C-3B633B3CED76}" type="datetime1">
              <a:rPr lang="en-US" smtClean="0"/>
              <a:t>8/7/2024</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City of Missoula - Finance Department</a:t>
            </a: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41A3E575-0A07-417D-90A6-0CC907C80C16}"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6476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hyperlink" Target="https://www.ci.missoula.mt.us/DocumentCenter/View/66300/Strategic-Plan-2024-202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rge, sitting, white, numbers">
            <a:extLst>
              <a:ext uri="{FF2B5EF4-FFF2-40B4-BE49-F238E27FC236}">
                <a16:creationId xmlns:a16="http://schemas.microsoft.com/office/drawing/2014/main" id="{74929934-3ABC-C5E1-F4C4-36B4BB718D56}"/>
              </a:ext>
            </a:extLst>
          </p:cNvPr>
          <p:cNvPicPr>
            <a:picLocks noChangeAspect="1"/>
          </p:cNvPicPr>
          <p:nvPr/>
        </p:nvPicPr>
        <p:blipFill rotWithShape="1">
          <a:blip r:embed="rId2">
            <a:extLst>
              <a:ext uri="{28A0092B-C50C-407E-A947-70E740481C1C}">
                <a14:useLocalDpi xmlns:a14="http://schemas.microsoft.com/office/drawing/2010/main" val="0"/>
              </a:ext>
            </a:extLst>
          </a:blip>
          <a:srcRect l="15577" r="9423"/>
          <a:stretch/>
        </p:blipFill>
        <p:spPr>
          <a:xfrm>
            <a:off x="6403619" y="1337309"/>
            <a:ext cx="3602736" cy="2702052"/>
          </a:xfrm>
          <a:prstGeom prst="rect">
            <a:avLst/>
          </a:prstGeom>
        </p:spPr>
      </p:pic>
      <p:pic>
        <p:nvPicPr>
          <p:cNvPr id="5" name="Picture 4">
            <a:extLst>
              <a:ext uri="{FF2B5EF4-FFF2-40B4-BE49-F238E27FC236}">
                <a16:creationId xmlns:a16="http://schemas.microsoft.com/office/drawing/2014/main" id="{1D423EB1-2B02-2962-C146-2A2B35154845}"/>
              </a:ext>
            </a:extLst>
          </p:cNvPr>
          <p:cNvPicPr>
            <a:picLocks noChangeAspect="1"/>
          </p:cNvPicPr>
          <p:nvPr/>
        </p:nvPicPr>
        <p:blipFill>
          <a:blip r:embed="rId3"/>
          <a:stretch>
            <a:fillRect/>
          </a:stretch>
        </p:blipFill>
        <p:spPr>
          <a:xfrm>
            <a:off x="2064815" y="1601488"/>
            <a:ext cx="3974756" cy="2251010"/>
          </a:xfrm>
          <a:prstGeom prst="rect">
            <a:avLst/>
          </a:prstGeom>
        </p:spPr>
      </p:pic>
      <p:sp>
        <p:nvSpPr>
          <p:cNvPr id="6" name="Title 1">
            <a:extLst>
              <a:ext uri="{FF2B5EF4-FFF2-40B4-BE49-F238E27FC236}">
                <a16:creationId xmlns:a16="http://schemas.microsoft.com/office/drawing/2014/main" id="{09FCDB13-3912-145F-28E8-8EDBAA2D3164}"/>
              </a:ext>
            </a:extLst>
          </p:cNvPr>
          <p:cNvSpPr>
            <a:spLocks noGrp="1"/>
          </p:cNvSpPr>
          <p:nvPr>
            <p:ph type="ctrTitle"/>
          </p:nvPr>
        </p:nvSpPr>
        <p:spPr>
          <a:xfrm>
            <a:off x="1999501" y="4269923"/>
            <a:ext cx="8181805" cy="718427"/>
          </a:xfrm>
        </p:spPr>
        <p:txBody>
          <a:bodyPr>
            <a:normAutofit/>
          </a:bodyPr>
          <a:lstStyle/>
          <a:p>
            <a:pPr algn="l"/>
            <a:r>
              <a:rPr lang="en-US" sz="4500" b="1" dirty="0">
                <a:solidFill>
                  <a:schemeClr val="accent1">
                    <a:lumMod val="50000"/>
                  </a:schemeClr>
                </a:solidFill>
                <a:latin typeface="+mn-lt"/>
                <a:cs typeface="Calibri" panose="020F0502020204030204" pitchFamily="34" charset="0"/>
              </a:rPr>
              <a:t>FY 2025 BUDGET</a:t>
            </a:r>
          </a:p>
        </p:txBody>
      </p:sp>
      <p:sp>
        <p:nvSpPr>
          <p:cNvPr id="7" name="Subtitle 2">
            <a:extLst>
              <a:ext uri="{FF2B5EF4-FFF2-40B4-BE49-F238E27FC236}">
                <a16:creationId xmlns:a16="http://schemas.microsoft.com/office/drawing/2014/main" id="{FC59FE77-68A2-675E-9064-F5649D5CD623}"/>
              </a:ext>
            </a:extLst>
          </p:cNvPr>
          <p:cNvSpPr>
            <a:spLocks noGrp="1"/>
          </p:cNvSpPr>
          <p:nvPr>
            <p:ph type="subTitle" idx="1"/>
          </p:nvPr>
        </p:nvSpPr>
        <p:spPr>
          <a:xfrm>
            <a:off x="1942658" y="5520691"/>
            <a:ext cx="8193826" cy="345402"/>
          </a:xfrm>
        </p:spPr>
        <p:txBody>
          <a:bodyPr>
            <a:normAutofit/>
          </a:bodyPr>
          <a:lstStyle/>
          <a:p>
            <a:pPr algn="l"/>
            <a:r>
              <a:rPr lang="en-US" sz="1800" b="1" dirty="0">
                <a:solidFill>
                  <a:schemeClr val="accent1">
                    <a:lumMod val="50000"/>
                  </a:schemeClr>
                </a:solidFill>
              </a:rPr>
              <a:t>Budget Guide</a:t>
            </a:r>
          </a:p>
        </p:txBody>
      </p:sp>
      <p:cxnSp>
        <p:nvCxnSpPr>
          <p:cNvPr id="9" name="Straight Connector 8">
            <a:extLst>
              <a:ext uri="{FF2B5EF4-FFF2-40B4-BE49-F238E27FC236}">
                <a16:creationId xmlns:a16="http://schemas.microsoft.com/office/drawing/2014/main" id="{1828E7D7-66BC-906F-649F-ED2BE471BF77}"/>
              </a:ext>
            </a:extLst>
          </p:cNvPr>
          <p:cNvCxnSpPr/>
          <p:nvPr/>
        </p:nvCxnSpPr>
        <p:spPr>
          <a:xfrm>
            <a:off x="1999501" y="5278582"/>
            <a:ext cx="8006855" cy="0"/>
          </a:xfrm>
          <a:prstGeom prst="line">
            <a:avLst/>
          </a:prstGeom>
          <a:ln w="1174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10" name="Rectangle 9">
            <a:extLst>
              <a:ext uri="{FF2B5EF4-FFF2-40B4-BE49-F238E27FC236}">
                <a16:creationId xmlns:a16="http://schemas.microsoft.com/office/drawing/2014/main" id="{AE0DBF46-E476-9953-A4A8-05B776AE25F8}"/>
              </a:ext>
            </a:extLst>
          </p:cNvPr>
          <p:cNvSpPr/>
          <p:nvPr/>
        </p:nvSpPr>
        <p:spPr>
          <a:xfrm>
            <a:off x="1524000" y="6508866"/>
            <a:ext cx="9077498" cy="34913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177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rge, sitting, white, numbers">
            <a:extLst>
              <a:ext uri="{FF2B5EF4-FFF2-40B4-BE49-F238E27FC236}">
                <a16:creationId xmlns:a16="http://schemas.microsoft.com/office/drawing/2014/main" id="{74929934-3ABC-C5E1-F4C4-36B4BB718D56}"/>
              </a:ext>
            </a:extLst>
          </p:cNvPr>
          <p:cNvPicPr>
            <a:picLocks noChangeAspect="1"/>
          </p:cNvPicPr>
          <p:nvPr/>
        </p:nvPicPr>
        <p:blipFill rotWithShape="1">
          <a:blip r:embed="rId2">
            <a:extLst>
              <a:ext uri="{28A0092B-C50C-407E-A947-70E740481C1C}">
                <a14:useLocalDpi xmlns:a14="http://schemas.microsoft.com/office/drawing/2010/main" val="0"/>
              </a:ext>
            </a:extLst>
          </a:blip>
          <a:srcRect l="15577" r="9423"/>
          <a:stretch/>
        </p:blipFill>
        <p:spPr>
          <a:xfrm>
            <a:off x="6403619" y="1337309"/>
            <a:ext cx="3602736" cy="2702052"/>
          </a:xfrm>
          <a:prstGeom prst="rect">
            <a:avLst/>
          </a:prstGeom>
        </p:spPr>
      </p:pic>
      <p:pic>
        <p:nvPicPr>
          <p:cNvPr id="5" name="Picture 4">
            <a:extLst>
              <a:ext uri="{FF2B5EF4-FFF2-40B4-BE49-F238E27FC236}">
                <a16:creationId xmlns:a16="http://schemas.microsoft.com/office/drawing/2014/main" id="{1D423EB1-2B02-2962-C146-2A2B35154845}"/>
              </a:ext>
            </a:extLst>
          </p:cNvPr>
          <p:cNvPicPr>
            <a:picLocks noChangeAspect="1"/>
          </p:cNvPicPr>
          <p:nvPr/>
        </p:nvPicPr>
        <p:blipFill>
          <a:blip r:embed="rId3"/>
          <a:stretch>
            <a:fillRect/>
          </a:stretch>
        </p:blipFill>
        <p:spPr>
          <a:xfrm>
            <a:off x="2064815" y="1601488"/>
            <a:ext cx="3974756" cy="2251010"/>
          </a:xfrm>
          <a:prstGeom prst="rect">
            <a:avLst/>
          </a:prstGeom>
        </p:spPr>
      </p:pic>
      <p:sp>
        <p:nvSpPr>
          <p:cNvPr id="6" name="Title 1">
            <a:extLst>
              <a:ext uri="{FF2B5EF4-FFF2-40B4-BE49-F238E27FC236}">
                <a16:creationId xmlns:a16="http://schemas.microsoft.com/office/drawing/2014/main" id="{09FCDB13-3912-145F-28E8-8EDBAA2D3164}"/>
              </a:ext>
            </a:extLst>
          </p:cNvPr>
          <p:cNvSpPr>
            <a:spLocks noGrp="1"/>
          </p:cNvSpPr>
          <p:nvPr>
            <p:ph type="ctrTitle"/>
          </p:nvPr>
        </p:nvSpPr>
        <p:spPr>
          <a:xfrm>
            <a:off x="1999501" y="4269923"/>
            <a:ext cx="8181805" cy="718427"/>
          </a:xfrm>
        </p:spPr>
        <p:txBody>
          <a:bodyPr>
            <a:normAutofit/>
          </a:bodyPr>
          <a:lstStyle/>
          <a:p>
            <a:pPr algn="l"/>
            <a:r>
              <a:rPr lang="en-US" sz="4500" b="1">
                <a:solidFill>
                  <a:schemeClr val="accent1">
                    <a:lumMod val="50000"/>
                  </a:schemeClr>
                </a:solidFill>
                <a:latin typeface="+mn-lt"/>
                <a:cs typeface="Calibri" panose="020F0502020204030204" pitchFamily="34" charset="0"/>
              </a:rPr>
              <a:t>FY 2025 </a:t>
            </a:r>
            <a:r>
              <a:rPr lang="en-US" sz="4500" b="1" dirty="0">
                <a:solidFill>
                  <a:schemeClr val="accent1">
                    <a:lumMod val="50000"/>
                  </a:schemeClr>
                </a:solidFill>
                <a:latin typeface="+mn-lt"/>
                <a:cs typeface="Calibri" panose="020F0502020204030204" pitchFamily="34" charset="0"/>
              </a:rPr>
              <a:t>BUDGET</a:t>
            </a:r>
          </a:p>
        </p:txBody>
      </p:sp>
      <p:sp>
        <p:nvSpPr>
          <p:cNvPr id="7" name="Subtitle 2">
            <a:extLst>
              <a:ext uri="{FF2B5EF4-FFF2-40B4-BE49-F238E27FC236}">
                <a16:creationId xmlns:a16="http://schemas.microsoft.com/office/drawing/2014/main" id="{FC59FE77-68A2-675E-9064-F5649D5CD623}"/>
              </a:ext>
            </a:extLst>
          </p:cNvPr>
          <p:cNvSpPr>
            <a:spLocks noGrp="1"/>
          </p:cNvSpPr>
          <p:nvPr>
            <p:ph type="subTitle" idx="1"/>
          </p:nvPr>
        </p:nvSpPr>
        <p:spPr>
          <a:xfrm>
            <a:off x="1942658" y="5520691"/>
            <a:ext cx="8193826" cy="345402"/>
          </a:xfrm>
        </p:spPr>
        <p:txBody>
          <a:bodyPr>
            <a:normAutofit/>
          </a:bodyPr>
          <a:lstStyle/>
          <a:p>
            <a:pPr algn="l"/>
            <a:r>
              <a:rPr lang="en-US" sz="1800" b="1" dirty="0">
                <a:solidFill>
                  <a:schemeClr val="accent1">
                    <a:lumMod val="50000"/>
                  </a:schemeClr>
                </a:solidFill>
              </a:rPr>
              <a:t>end</a:t>
            </a:r>
          </a:p>
        </p:txBody>
      </p:sp>
      <p:cxnSp>
        <p:nvCxnSpPr>
          <p:cNvPr id="9" name="Straight Connector 8">
            <a:extLst>
              <a:ext uri="{FF2B5EF4-FFF2-40B4-BE49-F238E27FC236}">
                <a16:creationId xmlns:a16="http://schemas.microsoft.com/office/drawing/2014/main" id="{1828E7D7-66BC-906F-649F-ED2BE471BF77}"/>
              </a:ext>
            </a:extLst>
          </p:cNvPr>
          <p:cNvCxnSpPr/>
          <p:nvPr/>
        </p:nvCxnSpPr>
        <p:spPr>
          <a:xfrm>
            <a:off x="1999501" y="5278582"/>
            <a:ext cx="8006855" cy="0"/>
          </a:xfrm>
          <a:prstGeom prst="line">
            <a:avLst/>
          </a:prstGeom>
          <a:ln w="1174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10" name="Rectangle 9">
            <a:extLst>
              <a:ext uri="{FF2B5EF4-FFF2-40B4-BE49-F238E27FC236}">
                <a16:creationId xmlns:a16="http://schemas.microsoft.com/office/drawing/2014/main" id="{AE0DBF46-E476-9953-A4A8-05B776AE25F8}"/>
              </a:ext>
            </a:extLst>
          </p:cNvPr>
          <p:cNvSpPr/>
          <p:nvPr/>
        </p:nvSpPr>
        <p:spPr>
          <a:xfrm>
            <a:off x="1524000" y="6508866"/>
            <a:ext cx="9077498" cy="34913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00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F3D045C-E8F1-D54A-D664-9F64EF9AC615}"/>
              </a:ext>
            </a:extLst>
          </p:cNvPr>
          <p:cNvPicPr>
            <a:picLocks noChangeAspect="1"/>
          </p:cNvPicPr>
          <p:nvPr/>
        </p:nvPicPr>
        <p:blipFill>
          <a:blip r:embed="rId2"/>
          <a:stretch>
            <a:fillRect/>
          </a:stretch>
        </p:blipFill>
        <p:spPr>
          <a:xfrm>
            <a:off x="6184669" y="536017"/>
            <a:ext cx="3730047" cy="5128092"/>
          </a:xfrm>
          <a:prstGeom prst="rect">
            <a:avLst/>
          </a:prstGeom>
        </p:spPr>
      </p:pic>
      <p:pic>
        <p:nvPicPr>
          <p:cNvPr id="15" name="Picture 14">
            <a:extLst>
              <a:ext uri="{FF2B5EF4-FFF2-40B4-BE49-F238E27FC236}">
                <a16:creationId xmlns:a16="http://schemas.microsoft.com/office/drawing/2014/main" id="{6BFFAC18-9ABF-626E-4B1A-0291CFF527A9}"/>
              </a:ext>
            </a:extLst>
          </p:cNvPr>
          <p:cNvPicPr>
            <a:picLocks noChangeAspect="1"/>
          </p:cNvPicPr>
          <p:nvPr/>
        </p:nvPicPr>
        <p:blipFill>
          <a:blip r:embed="rId3"/>
          <a:stretch>
            <a:fillRect/>
          </a:stretch>
        </p:blipFill>
        <p:spPr>
          <a:xfrm>
            <a:off x="1056161" y="4245461"/>
            <a:ext cx="2255439" cy="1277315"/>
          </a:xfrm>
          <a:prstGeom prst="rect">
            <a:avLst/>
          </a:prstGeom>
        </p:spPr>
      </p:pic>
      <p:sp>
        <p:nvSpPr>
          <p:cNvPr id="4" name="Rectangle 3">
            <a:extLst>
              <a:ext uri="{FF2B5EF4-FFF2-40B4-BE49-F238E27FC236}">
                <a16:creationId xmlns:a16="http://schemas.microsoft.com/office/drawing/2014/main" id="{A67A390D-9071-DC06-CE9B-E1A0B0E1E96C}"/>
              </a:ext>
            </a:extLst>
          </p:cNvPr>
          <p:cNvSpPr/>
          <p:nvPr/>
        </p:nvSpPr>
        <p:spPr>
          <a:xfrm>
            <a:off x="0" y="6356352"/>
            <a:ext cx="12192000" cy="50164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panose="020B0604020202020204"/>
            </a:endParaRPr>
          </a:p>
        </p:txBody>
      </p:sp>
      <p:sp>
        <p:nvSpPr>
          <p:cNvPr id="5" name="Rectangle 4">
            <a:extLst>
              <a:ext uri="{FF2B5EF4-FFF2-40B4-BE49-F238E27FC236}">
                <a16:creationId xmlns:a16="http://schemas.microsoft.com/office/drawing/2014/main" id="{5AA0B859-2D9A-1AA5-AEE0-1401256CAD54}"/>
              </a:ext>
            </a:extLst>
          </p:cNvPr>
          <p:cNvSpPr/>
          <p:nvPr/>
        </p:nvSpPr>
        <p:spPr>
          <a:xfrm>
            <a:off x="0" y="-8313"/>
            <a:ext cx="12191999" cy="97510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4000" b="1" dirty="0">
                <a:solidFill>
                  <a:prstClr val="white"/>
                </a:solidFill>
                <a:latin typeface="Arial" panose="020B0604020202020204"/>
              </a:rPr>
              <a:t>What is “the Budget?”</a:t>
            </a:r>
          </a:p>
        </p:txBody>
      </p:sp>
      <p:sp>
        <p:nvSpPr>
          <p:cNvPr id="6" name="Footer Placeholder 5">
            <a:extLst>
              <a:ext uri="{FF2B5EF4-FFF2-40B4-BE49-F238E27FC236}">
                <a16:creationId xmlns:a16="http://schemas.microsoft.com/office/drawing/2014/main" id="{30F52CD9-CB1E-CD58-1B3C-0663E8CBB006}"/>
              </a:ext>
            </a:extLst>
          </p:cNvPr>
          <p:cNvSpPr>
            <a:spLocks noGrp="1"/>
          </p:cNvSpPr>
          <p:nvPr>
            <p:ph type="ftr" sz="quarter" idx="11"/>
          </p:nvPr>
        </p:nvSpPr>
        <p:spPr>
          <a:xfrm>
            <a:off x="4038600" y="6424613"/>
            <a:ext cx="4114800" cy="365125"/>
          </a:xfrm>
        </p:spPr>
        <p:txBody>
          <a:bodyPr/>
          <a:lstStyle/>
          <a:p>
            <a:r>
              <a:rPr lang="en-US" dirty="0">
                <a:solidFill>
                  <a:schemeClr val="bg1"/>
                </a:solidFill>
              </a:rPr>
              <a:t>FY 2025 Budget</a:t>
            </a:r>
          </a:p>
        </p:txBody>
      </p:sp>
      <p:sp>
        <p:nvSpPr>
          <p:cNvPr id="10" name="TextBox 9">
            <a:extLst>
              <a:ext uri="{FF2B5EF4-FFF2-40B4-BE49-F238E27FC236}">
                <a16:creationId xmlns:a16="http://schemas.microsoft.com/office/drawing/2014/main" id="{14D84808-1AD1-907C-C357-37340D2ECAB7}"/>
              </a:ext>
            </a:extLst>
          </p:cNvPr>
          <p:cNvSpPr txBox="1"/>
          <p:nvPr/>
        </p:nvSpPr>
        <p:spPr>
          <a:xfrm>
            <a:off x="1955215" y="1695509"/>
            <a:ext cx="3416713" cy="2031325"/>
          </a:xfrm>
          <a:prstGeom prst="rect">
            <a:avLst/>
          </a:prstGeom>
          <a:noFill/>
        </p:spPr>
        <p:txBody>
          <a:bodyPr wrap="square" rtlCol="0">
            <a:spAutoFit/>
          </a:bodyPr>
          <a:lstStyle/>
          <a:p>
            <a:r>
              <a:rPr lang="en-US" dirty="0"/>
              <a:t>The budget is a plan for the provision of services and capital assets over a fiscal year. </a:t>
            </a:r>
          </a:p>
          <a:p>
            <a:endParaRPr lang="en-US" dirty="0"/>
          </a:p>
          <a:p>
            <a:r>
              <a:rPr lang="en-US" dirty="0"/>
              <a:t>The budget is guided by the </a:t>
            </a:r>
            <a:r>
              <a:rPr lang="en-US" b="1" dirty="0"/>
              <a:t>strategic plan.</a:t>
            </a:r>
            <a:endParaRPr lang="en-US" dirty="0"/>
          </a:p>
          <a:p>
            <a:endParaRPr lang="en-US" dirty="0"/>
          </a:p>
        </p:txBody>
      </p:sp>
      <p:sp>
        <p:nvSpPr>
          <p:cNvPr id="20" name="TextBox 19">
            <a:extLst>
              <a:ext uri="{FF2B5EF4-FFF2-40B4-BE49-F238E27FC236}">
                <a16:creationId xmlns:a16="http://schemas.microsoft.com/office/drawing/2014/main" id="{E6CB8512-E587-553B-C4A6-0F287CA821CA}"/>
              </a:ext>
            </a:extLst>
          </p:cNvPr>
          <p:cNvSpPr txBox="1"/>
          <p:nvPr/>
        </p:nvSpPr>
        <p:spPr>
          <a:xfrm>
            <a:off x="2425775" y="5800635"/>
            <a:ext cx="8999681" cy="646331"/>
          </a:xfrm>
          <a:prstGeom prst="rect">
            <a:avLst/>
          </a:prstGeom>
          <a:noFill/>
        </p:spPr>
        <p:txBody>
          <a:bodyPr wrap="square">
            <a:spAutoFit/>
          </a:bodyPr>
          <a:lstStyle/>
          <a:p>
            <a:r>
              <a:rPr lang="en-US" dirty="0">
                <a:solidFill>
                  <a:srgbClr val="0000FF"/>
                </a:solidFill>
                <a:hlinkClick r:id="rId4">
                  <a:extLst>
                    <a:ext uri="{A12FA001-AC4F-418D-AE19-62706E023703}">
                      <ahyp:hlinkClr xmlns:ahyp="http://schemas.microsoft.com/office/drawing/2018/hyperlinkcolor" val="tx"/>
                    </a:ext>
                  </a:extLst>
                </a:hlinkClick>
              </a:rPr>
              <a:t>https://www.ci.missoula.mt.us/DocumentCenter/View/66300/Strategic-Plan-2024-2026</a:t>
            </a:r>
            <a:endParaRPr lang="en-US" dirty="0">
              <a:solidFill>
                <a:srgbClr val="0000FF"/>
              </a:solidFill>
            </a:endParaRPr>
          </a:p>
          <a:p>
            <a:endParaRPr lang="en-US" dirty="0">
              <a:solidFill>
                <a:srgbClr val="0000FF"/>
              </a:solidFill>
            </a:endParaRPr>
          </a:p>
        </p:txBody>
      </p:sp>
    </p:spTree>
    <p:extLst>
      <p:ext uri="{BB962C8B-B14F-4D97-AF65-F5344CB8AC3E}">
        <p14:creationId xmlns:p14="http://schemas.microsoft.com/office/powerpoint/2010/main" val="162091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1BE5DD-6DCE-4731-EFCD-20334B61874E}"/>
              </a:ext>
            </a:extLst>
          </p:cNvPr>
          <p:cNvPicPr>
            <a:picLocks noChangeAspect="1"/>
          </p:cNvPicPr>
          <p:nvPr/>
        </p:nvPicPr>
        <p:blipFill>
          <a:blip r:embed="rId2"/>
          <a:stretch>
            <a:fillRect/>
          </a:stretch>
        </p:blipFill>
        <p:spPr>
          <a:xfrm>
            <a:off x="7465550" y="956018"/>
            <a:ext cx="3337849" cy="5433531"/>
          </a:xfrm>
          <a:prstGeom prst="rect">
            <a:avLst/>
          </a:prstGeom>
        </p:spPr>
      </p:pic>
      <p:sp>
        <p:nvSpPr>
          <p:cNvPr id="4" name="Rectangle 3">
            <a:extLst>
              <a:ext uri="{FF2B5EF4-FFF2-40B4-BE49-F238E27FC236}">
                <a16:creationId xmlns:a16="http://schemas.microsoft.com/office/drawing/2014/main" id="{A67A390D-9071-DC06-CE9B-E1A0B0E1E96C}"/>
              </a:ext>
            </a:extLst>
          </p:cNvPr>
          <p:cNvSpPr/>
          <p:nvPr/>
        </p:nvSpPr>
        <p:spPr>
          <a:xfrm>
            <a:off x="0" y="6356352"/>
            <a:ext cx="12192000" cy="50164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panose="020B0604020202020204"/>
            </a:endParaRPr>
          </a:p>
        </p:txBody>
      </p:sp>
      <p:sp>
        <p:nvSpPr>
          <p:cNvPr id="5" name="Rectangle 4">
            <a:extLst>
              <a:ext uri="{FF2B5EF4-FFF2-40B4-BE49-F238E27FC236}">
                <a16:creationId xmlns:a16="http://schemas.microsoft.com/office/drawing/2014/main" id="{5AA0B859-2D9A-1AA5-AEE0-1401256CAD54}"/>
              </a:ext>
            </a:extLst>
          </p:cNvPr>
          <p:cNvSpPr/>
          <p:nvPr/>
        </p:nvSpPr>
        <p:spPr>
          <a:xfrm>
            <a:off x="0" y="-1"/>
            <a:ext cx="12192000" cy="98921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600" b="1" dirty="0">
                <a:solidFill>
                  <a:prstClr val="white"/>
                </a:solidFill>
                <a:latin typeface="Arial" panose="020B0604020202020204"/>
              </a:rPr>
              <a:t>How do I find budget information?</a:t>
            </a:r>
          </a:p>
        </p:txBody>
      </p:sp>
      <p:sp>
        <p:nvSpPr>
          <p:cNvPr id="6" name="Footer Placeholder 5">
            <a:extLst>
              <a:ext uri="{FF2B5EF4-FFF2-40B4-BE49-F238E27FC236}">
                <a16:creationId xmlns:a16="http://schemas.microsoft.com/office/drawing/2014/main" id="{30F52CD9-CB1E-CD58-1B3C-0663E8CBB006}"/>
              </a:ext>
            </a:extLst>
          </p:cNvPr>
          <p:cNvSpPr>
            <a:spLocks noGrp="1"/>
          </p:cNvSpPr>
          <p:nvPr>
            <p:ph type="ftr" sz="quarter" idx="11"/>
          </p:nvPr>
        </p:nvSpPr>
        <p:spPr>
          <a:xfrm>
            <a:off x="4038600" y="6424613"/>
            <a:ext cx="4114800" cy="365125"/>
          </a:xfrm>
        </p:spPr>
        <p:txBody>
          <a:bodyPr/>
          <a:lstStyle/>
          <a:p>
            <a:pPr defTabSz="457200"/>
            <a:r>
              <a:rPr lang="en-US" b="1" dirty="0">
                <a:solidFill>
                  <a:prstClr val="white"/>
                </a:solidFill>
                <a:latin typeface="Arial" panose="020B0604020202020204"/>
              </a:rPr>
              <a:t>FY 2025 Budget</a:t>
            </a:r>
          </a:p>
        </p:txBody>
      </p:sp>
      <p:sp>
        <p:nvSpPr>
          <p:cNvPr id="12" name="TextBox 11">
            <a:extLst>
              <a:ext uri="{FF2B5EF4-FFF2-40B4-BE49-F238E27FC236}">
                <a16:creationId xmlns:a16="http://schemas.microsoft.com/office/drawing/2014/main" id="{9ED9D0E9-E5FD-4298-712B-EF1FB02529FA}"/>
              </a:ext>
            </a:extLst>
          </p:cNvPr>
          <p:cNvSpPr txBox="1"/>
          <p:nvPr/>
        </p:nvSpPr>
        <p:spPr>
          <a:xfrm>
            <a:off x="394108" y="1490008"/>
            <a:ext cx="5206591" cy="1938992"/>
          </a:xfrm>
          <a:prstGeom prst="rect">
            <a:avLst/>
          </a:prstGeom>
          <a:solidFill>
            <a:schemeClr val="bg1"/>
          </a:solidFill>
        </p:spPr>
        <p:txBody>
          <a:bodyPr wrap="square" rtlCol="0">
            <a:spAutoFit/>
          </a:bodyPr>
          <a:lstStyle/>
          <a:p>
            <a:r>
              <a:rPr lang="en-US" sz="2000" b="1" dirty="0">
                <a:solidFill>
                  <a:schemeClr val="accent5">
                    <a:lumMod val="50000"/>
                  </a:schemeClr>
                </a:solidFill>
              </a:rPr>
              <a:t>ENGAGE MISSOULA</a:t>
            </a:r>
          </a:p>
          <a:p>
            <a:r>
              <a:rPr lang="en-US" sz="2000" b="1" dirty="0">
                <a:solidFill>
                  <a:schemeClr val="accent5">
                    <a:lumMod val="50000"/>
                  </a:schemeClr>
                </a:solidFill>
              </a:rPr>
              <a:t>	Summarized budget info </a:t>
            </a:r>
          </a:p>
          <a:p>
            <a:r>
              <a:rPr lang="en-US" sz="2000" b="1" dirty="0">
                <a:solidFill>
                  <a:schemeClr val="accent5">
                    <a:lumMod val="50000"/>
                  </a:schemeClr>
                </a:solidFill>
              </a:rPr>
              <a:t>	and </a:t>
            </a:r>
            <a:r>
              <a:rPr lang="en-US" sz="2000" b="1" u="sng" dirty="0">
                <a:solidFill>
                  <a:schemeClr val="accent5">
                    <a:lumMod val="50000"/>
                  </a:schemeClr>
                </a:solidFill>
              </a:rPr>
              <a:t>public comment options.</a:t>
            </a:r>
            <a:endParaRPr lang="en-US" sz="2000" dirty="0">
              <a:solidFill>
                <a:schemeClr val="accent5">
                  <a:lumMod val="50000"/>
                </a:schemeClr>
              </a:solidFill>
            </a:endParaRPr>
          </a:p>
          <a:p>
            <a:endParaRPr lang="en-US" sz="2000" b="1" i="1" dirty="0">
              <a:solidFill>
                <a:schemeClr val="accent5">
                  <a:lumMod val="50000"/>
                </a:schemeClr>
              </a:solidFill>
            </a:endParaRPr>
          </a:p>
          <a:p>
            <a:r>
              <a:rPr lang="en-US" sz="2000" dirty="0">
                <a:solidFill>
                  <a:schemeClr val="accent5">
                    <a:lumMod val="50000"/>
                  </a:schemeClr>
                </a:solidFill>
              </a:rPr>
              <a:t>Engage page is linked on the front page of the City website.</a:t>
            </a:r>
          </a:p>
        </p:txBody>
      </p:sp>
      <p:pic>
        <p:nvPicPr>
          <p:cNvPr id="15" name="Picture 14">
            <a:extLst>
              <a:ext uri="{FF2B5EF4-FFF2-40B4-BE49-F238E27FC236}">
                <a16:creationId xmlns:a16="http://schemas.microsoft.com/office/drawing/2014/main" id="{F45269AF-7773-FB3C-0A66-031A8811FBE3}"/>
              </a:ext>
            </a:extLst>
          </p:cNvPr>
          <p:cNvPicPr>
            <a:picLocks noChangeAspect="1"/>
          </p:cNvPicPr>
          <p:nvPr/>
        </p:nvPicPr>
        <p:blipFill>
          <a:blip r:embed="rId3"/>
          <a:stretch>
            <a:fillRect/>
          </a:stretch>
        </p:blipFill>
        <p:spPr>
          <a:xfrm>
            <a:off x="2224883" y="3604784"/>
            <a:ext cx="3627434" cy="2575783"/>
          </a:xfrm>
          <a:prstGeom prst="rect">
            <a:avLst/>
          </a:prstGeom>
        </p:spPr>
      </p:pic>
    </p:spTree>
    <p:extLst>
      <p:ext uri="{BB962C8B-B14F-4D97-AF65-F5344CB8AC3E}">
        <p14:creationId xmlns:p14="http://schemas.microsoft.com/office/powerpoint/2010/main" val="124045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7A390D-9071-DC06-CE9B-E1A0B0E1E96C}"/>
              </a:ext>
            </a:extLst>
          </p:cNvPr>
          <p:cNvSpPr/>
          <p:nvPr/>
        </p:nvSpPr>
        <p:spPr>
          <a:xfrm>
            <a:off x="0" y="6356352"/>
            <a:ext cx="12192000" cy="50164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panose="020B0604020202020204"/>
            </a:endParaRPr>
          </a:p>
        </p:txBody>
      </p:sp>
      <p:sp>
        <p:nvSpPr>
          <p:cNvPr id="5" name="Rectangle 4">
            <a:extLst>
              <a:ext uri="{FF2B5EF4-FFF2-40B4-BE49-F238E27FC236}">
                <a16:creationId xmlns:a16="http://schemas.microsoft.com/office/drawing/2014/main" id="{5AA0B859-2D9A-1AA5-AEE0-1401256CAD54}"/>
              </a:ext>
            </a:extLst>
          </p:cNvPr>
          <p:cNvSpPr/>
          <p:nvPr/>
        </p:nvSpPr>
        <p:spPr>
          <a:xfrm>
            <a:off x="0" y="-1"/>
            <a:ext cx="12192000" cy="98921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600" b="1" dirty="0">
                <a:solidFill>
                  <a:prstClr val="white"/>
                </a:solidFill>
                <a:latin typeface="Arial" panose="020B0604020202020204"/>
              </a:rPr>
              <a:t>How do I find budget information?</a:t>
            </a:r>
          </a:p>
        </p:txBody>
      </p:sp>
      <p:sp>
        <p:nvSpPr>
          <p:cNvPr id="6" name="Footer Placeholder 5">
            <a:extLst>
              <a:ext uri="{FF2B5EF4-FFF2-40B4-BE49-F238E27FC236}">
                <a16:creationId xmlns:a16="http://schemas.microsoft.com/office/drawing/2014/main" id="{30F52CD9-CB1E-CD58-1B3C-0663E8CBB006}"/>
              </a:ext>
            </a:extLst>
          </p:cNvPr>
          <p:cNvSpPr>
            <a:spLocks noGrp="1"/>
          </p:cNvSpPr>
          <p:nvPr>
            <p:ph type="ftr" sz="quarter" idx="11"/>
          </p:nvPr>
        </p:nvSpPr>
        <p:spPr>
          <a:xfrm>
            <a:off x="4038600" y="6424613"/>
            <a:ext cx="4114800" cy="365125"/>
          </a:xfrm>
        </p:spPr>
        <p:txBody>
          <a:bodyPr/>
          <a:lstStyle/>
          <a:p>
            <a:pPr defTabSz="457200"/>
            <a:r>
              <a:rPr lang="en-US" b="1" dirty="0">
                <a:solidFill>
                  <a:prstClr val="white"/>
                </a:solidFill>
                <a:latin typeface="Arial" panose="020B0604020202020204"/>
              </a:rPr>
              <a:t>FY 2025 Budget</a:t>
            </a:r>
          </a:p>
        </p:txBody>
      </p:sp>
      <p:pic>
        <p:nvPicPr>
          <p:cNvPr id="8" name="Picture 7">
            <a:extLst>
              <a:ext uri="{FF2B5EF4-FFF2-40B4-BE49-F238E27FC236}">
                <a16:creationId xmlns:a16="http://schemas.microsoft.com/office/drawing/2014/main" id="{7703A13C-E532-CAF8-1825-0B9D9B095202}"/>
              </a:ext>
            </a:extLst>
          </p:cNvPr>
          <p:cNvPicPr>
            <a:picLocks noChangeAspect="1"/>
          </p:cNvPicPr>
          <p:nvPr/>
        </p:nvPicPr>
        <p:blipFill>
          <a:blip r:embed="rId2"/>
          <a:stretch>
            <a:fillRect/>
          </a:stretch>
        </p:blipFill>
        <p:spPr>
          <a:xfrm>
            <a:off x="0" y="1007827"/>
            <a:ext cx="9076207" cy="2331922"/>
          </a:xfrm>
          <a:prstGeom prst="rect">
            <a:avLst/>
          </a:prstGeom>
        </p:spPr>
      </p:pic>
      <p:sp>
        <p:nvSpPr>
          <p:cNvPr id="9" name="TextBox 8">
            <a:extLst>
              <a:ext uri="{FF2B5EF4-FFF2-40B4-BE49-F238E27FC236}">
                <a16:creationId xmlns:a16="http://schemas.microsoft.com/office/drawing/2014/main" id="{D57772EE-61C1-2665-187C-0476C3C47DF3}"/>
              </a:ext>
            </a:extLst>
          </p:cNvPr>
          <p:cNvSpPr txBox="1"/>
          <p:nvPr/>
        </p:nvSpPr>
        <p:spPr>
          <a:xfrm>
            <a:off x="87913" y="3547234"/>
            <a:ext cx="6686510" cy="369332"/>
          </a:xfrm>
          <a:prstGeom prst="rect">
            <a:avLst/>
          </a:prstGeom>
          <a:noFill/>
        </p:spPr>
        <p:txBody>
          <a:bodyPr wrap="none" rtlCol="0">
            <a:spAutoFit/>
          </a:bodyPr>
          <a:lstStyle/>
          <a:p>
            <a:r>
              <a:rPr lang="en-US" u="sng" dirty="0">
                <a:solidFill>
                  <a:srgbClr val="0000FF"/>
                </a:solidFill>
              </a:rPr>
              <a:t>https://www.ci.missoula.mt.us/3344/FY2025-Preliminary-Budget</a:t>
            </a:r>
          </a:p>
        </p:txBody>
      </p:sp>
      <p:pic>
        <p:nvPicPr>
          <p:cNvPr id="3" name="Picture 2">
            <a:extLst>
              <a:ext uri="{FF2B5EF4-FFF2-40B4-BE49-F238E27FC236}">
                <a16:creationId xmlns:a16="http://schemas.microsoft.com/office/drawing/2014/main" id="{EDFBEE14-CBBA-6420-20B9-6BC9C210EA28}"/>
              </a:ext>
            </a:extLst>
          </p:cNvPr>
          <p:cNvPicPr>
            <a:picLocks noChangeAspect="1"/>
          </p:cNvPicPr>
          <p:nvPr/>
        </p:nvPicPr>
        <p:blipFill>
          <a:blip r:embed="rId3"/>
          <a:stretch>
            <a:fillRect/>
          </a:stretch>
        </p:blipFill>
        <p:spPr>
          <a:xfrm>
            <a:off x="3809653" y="4074403"/>
            <a:ext cx="8001693" cy="2263336"/>
          </a:xfrm>
          <a:prstGeom prst="rect">
            <a:avLst/>
          </a:prstGeom>
        </p:spPr>
      </p:pic>
    </p:spTree>
    <p:extLst>
      <p:ext uri="{BB962C8B-B14F-4D97-AF65-F5344CB8AC3E}">
        <p14:creationId xmlns:p14="http://schemas.microsoft.com/office/powerpoint/2010/main" val="59469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C4D6639-5FB9-A142-E172-B620431FABF7}"/>
              </a:ext>
            </a:extLst>
          </p:cNvPr>
          <p:cNvPicPr>
            <a:picLocks noChangeAspect="1"/>
          </p:cNvPicPr>
          <p:nvPr/>
        </p:nvPicPr>
        <p:blipFill>
          <a:blip r:embed="rId2"/>
          <a:stretch>
            <a:fillRect/>
          </a:stretch>
        </p:blipFill>
        <p:spPr>
          <a:xfrm>
            <a:off x="77453" y="1251608"/>
            <a:ext cx="6475747" cy="4077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71107663-35F8-B5DE-FB0F-2288F24A8543}"/>
              </a:ext>
            </a:extLst>
          </p:cNvPr>
          <p:cNvPicPr>
            <a:picLocks noChangeAspect="1"/>
          </p:cNvPicPr>
          <p:nvPr/>
        </p:nvPicPr>
        <p:blipFill>
          <a:blip r:embed="rId3"/>
          <a:stretch>
            <a:fillRect/>
          </a:stretch>
        </p:blipFill>
        <p:spPr>
          <a:xfrm>
            <a:off x="4849032" y="716074"/>
            <a:ext cx="7114368" cy="4198826"/>
          </a:xfrm>
          <a:prstGeom prst="rect">
            <a:avLst/>
          </a:prstGeom>
        </p:spPr>
        <p:style>
          <a:lnRef idx="2">
            <a:schemeClr val="dk1"/>
          </a:lnRef>
          <a:fillRef idx="1">
            <a:schemeClr val="lt1"/>
          </a:fillRef>
          <a:effectRef idx="0">
            <a:schemeClr val="dk1"/>
          </a:effectRef>
          <a:fontRef idx="minor">
            <a:schemeClr val="dk1"/>
          </a:fontRef>
        </p:style>
      </p:pic>
      <p:sp>
        <p:nvSpPr>
          <p:cNvPr id="4" name="Rectangle 3">
            <a:extLst>
              <a:ext uri="{FF2B5EF4-FFF2-40B4-BE49-F238E27FC236}">
                <a16:creationId xmlns:a16="http://schemas.microsoft.com/office/drawing/2014/main" id="{A67A390D-9071-DC06-CE9B-E1A0B0E1E96C}"/>
              </a:ext>
            </a:extLst>
          </p:cNvPr>
          <p:cNvSpPr/>
          <p:nvPr/>
        </p:nvSpPr>
        <p:spPr>
          <a:xfrm>
            <a:off x="1524000" y="6356352"/>
            <a:ext cx="9144000" cy="50164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A0B859-2D9A-1AA5-AEE0-1401256CAD54}"/>
              </a:ext>
            </a:extLst>
          </p:cNvPr>
          <p:cNvSpPr/>
          <p:nvPr/>
        </p:nvSpPr>
        <p:spPr>
          <a:xfrm>
            <a:off x="1524000" y="-8313"/>
            <a:ext cx="9144000" cy="64140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What makes up the budget?</a:t>
            </a:r>
          </a:p>
        </p:txBody>
      </p:sp>
      <p:sp>
        <p:nvSpPr>
          <p:cNvPr id="6" name="Footer Placeholder 5">
            <a:extLst>
              <a:ext uri="{FF2B5EF4-FFF2-40B4-BE49-F238E27FC236}">
                <a16:creationId xmlns:a16="http://schemas.microsoft.com/office/drawing/2014/main" id="{30F52CD9-CB1E-CD58-1B3C-0663E8CBB006}"/>
              </a:ext>
            </a:extLst>
          </p:cNvPr>
          <p:cNvSpPr>
            <a:spLocks noGrp="1"/>
          </p:cNvSpPr>
          <p:nvPr>
            <p:ph type="ftr" sz="quarter" idx="11"/>
          </p:nvPr>
        </p:nvSpPr>
        <p:spPr/>
        <p:txBody>
          <a:bodyPr/>
          <a:lstStyle/>
          <a:p>
            <a:r>
              <a:rPr lang="en-US" b="1" dirty="0">
                <a:solidFill>
                  <a:schemeClr val="bg1"/>
                </a:solidFill>
              </a:rPr>
              <a:t>FY 2025 Budget</a:t>
            </a:r>
          </a:p>
        </p:txBody>
      </p:sp>
      <p:sp>
        <p:nvSpPr>
          <p:cNvPr id="12" name="TextBox 11">
            <a:extLst>
              <a:ext uri="{FF2B5EF4-FFF2-40B4-BE49-F238E27FC236}">
                <a16:creationId xmlns:a16="http://schemas.microsoft.com/office/drawing/2014/main" id="{4509AEC5-1B92-B3F4-E4AA-357EC6A579E1}"/>
              </a:ext>
            </a:extLst>
          </p:cNvPr>
          <p:cNvSpPr txBox="1"/>
          <p:nvPr/>
        </p:nvSpPr>
        <p:spPr>
          <a:xfrm>
            <a:off x="2463244" y="5448696"/>
            <a:ext cx="1254792" cy="830997"/>
          </a:xfrm>
          <a:prstGeom prst="rect">
            <a:avLst/>
          </a:prstGeom>
          <a:solidFill>
            <a:schemeClr val="accent2">
              <a:lumMod val="60000"/>
              <a:lumOff val="40000"/>
            </a:schemeClr>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solidFill>
                  <a:schemeClr val="tx1"/>
                </a:solidFill>
              </a:rPr>
              <a:t>Community Investment Program</a:t>
            </a:r>
          </a:p>
        </p:txBody>
      </p:sp>
      <p:sp>
        <p:nvSpPr>
          <p:cNvPr id="3" name="TextBox 2">
            <a:extLst>
              <a:ext uri="{FF2B5EF4-FFF2-40B4-BE49-F238E27FC236}">
                <a16:creationId xmlns:a16="http://schemas.microsoft.com/office/drawing/2014/main" id="{47629279-E684-7811-82AA-1BEB641B474D}"/>
              </a:ext>
            </a:extLst>
          </p:cNvPr>
          <p:cNvSpPr txBox="1"/>
          <p:nvPr/>
        </p:nvSpPr>
        <p:spPr>
          <a:xfrm rot="20131837">
            <a:off x="558033" y="1261507"/>
            <a:ext cx="1921381" cy="338554"/>
          </a:xfrm>
          <a:prstGeom prst="rect">
            <a:avLst/>
          </a:prstGeom>
          <a:solidFill>
            <a:schemeClr val="accent2">
              <a:lumMod val="60000"/>
              <a:lumOff val="40000"/>
            </a:schemeClr>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solidFill>
                  <a:schemeClr val="tx1"/>
                </a:solidFill>
              </a:rPr>
              <a:t>Baseline changes</a:t>
            </a:r>
          </a:p>
        </p:txBody>
      </p:sp>
      <p:pic>
        <p:nvPicPr>
          <p:cNvPr id="16" name="Picture 15">
            <a:extLst>
              <a:ext uri="{FF2B5EF4-FFF2-40B4-BE49-F238E27FC236}">
                <a16:creationId xmlns:a16="http://schemas.microsoft.com/office/drawing/2014/main" id="{F0D7528B-EA8E-DDDF-ED83-E73CB5359869}"/>
              </a:ext>
            </a:extLst>
          </p:cNvPr>
          <p:cNvPicPr>
            <a:picLocks noChangeAspect="1"/>
          </p:cNvPicPr>
          <p:nvPr/>
        </p:nvPicPr>
        <p:blipFill>
          <a:blip r:embed="rId4"/>
          <a:stretch>
            <a:fillRect/>
          </a:stretch>
        </p:blipFill>
        <p:spPr>
          <a:xfrm>
            <a:off x="3761781" y="3205874"/>
            <a:ext cx="6305932" cy="3537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5ADB2F4F-97D0-B0BE-3D5E-A851BE1A6244}"/>
              </a:ext>
            </a:extLst>
          </p:cNvPr>
          <p:cNvSpPr txBox="1"/>
          <p:nvPr/>
        </p:nvSpPr>
        <p:spPr>
          <a:xfrm>
            <a:off x="7064675" y="856611"/>
            <a:ext cx="1921381" cy="338554"/>
          </a:xfrm>
          <a:prstGeom prst="rect">
            <a:avLst/>
          </a:prstGeom>
          <a:solidFill>
            <a:schemeClr val="accent2">
              <a:lumMod val="60000"/>
              <a:lumOff val="40000"/>
            </a:schemeClr>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solidFill>
                  <a:schemeClr val="tx1"/>
                </a:solidFill>
              </a:rPr>
              <a:t>New Requests</a:t>
            </a:r>
          </a:p>
        </p:txBody>
      </p:sp>
    </p:spTree>
    <p:extLst>
      <p:ext uri="{BB962C8B-B14F-4D97-AF65-F5344CB8AC3E}">
        <p14:creationId xmlns:p14="http://schemas.microsoft.com/office/powerpoint/2010/main" val="1145150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7A390D-9071-DC06-CE9B-E1A0B0E1E96C}"/>
              </a:ext>
            </a:extLst>
          </p:cNvPr>
          <p:cNvSpPr/>
          <p:nvPr/>
        </p:nvSpPr>
        <p:spPr>
          <a:xfrm>
            <a:off x="0" y="6356352"/>
            <a:ext cx="12192000" cy="50164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panose="020B0604020202020204"/>
            </a:endParaRPr>
          </a:p>
        </p:txBody>
      </p:sp>
      <p:sp>
        <p:nvSpPr>
          <p:cNvPr id="5" name="Rectangle 4">
            <a:extLst>
              <a:ext uri="{FF2B5EF4-FFF2-40B4-BE49-F238E27FC236}">
                <a16:creationId xmlns:a16="http://schemas.microsoft.com/office/drawing/2014/main" id="{5AA0B859-2D9A-1AA5-AEE0-1401256CAD54}"/>
              </a:ext>
            </a:extLst>
          </p:cNvPr>
          <p:cNvSpPr/>
          <p:nvPr/>
        </p:nvSpPr>
        <p:spPr>
          <a:xfrm>
            <a:off x="0" y="-8314"/>
            <a:ext cx="12192000" cy="8627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600" b="1" dirty="0">
                <a:solidFill>
                  <a:prstClr val="white"/>
                </a:solidFill>
                <a:latin typeface="Arial" panose="020B0604020202020204"/>
              </a:rPr>
              <a:t>How do I “read” the budget?</a:t>
            </a:r>
          </a:p>
        </p:txBody>
      </p:sp>
      <p:sp>
        <p:nvSpPr>
          <p:cNvPr id="6" name="Footer Placeholder 5">
            <a:extLst>
              <a:ext uri="{FF2B5EF4-FFF2-40B4-BE49-F238E27FC236}">
                <a16:creationId xmlns:a16="http://schemas.microsoft.com/office/drawing/2014/main" id="{30F52CD9-CB1E-CD58-1B3C-0663E8CBB006}"/>
              </a:ext>
            </a:extLst>
          </p:cNvPr>
          <p:cNvSpPr>
            <a:spLocks noGrp="1"/>
          </p:cNvSpPr>
          <p:nvPr>
            <p:ph type="ftr" sz="quarter" idx="11"/>
          </p:nvPr>
        </p:nvSpPr>
        <p:spPr>
          <a:xfrm>
            <a:off x="4038600" y="6424613"/>
            <a:ext cx="4114800" cy="365125"/>
          </a:xfrm>
        </p:spPr>
        <p:txBody>
          <a:bodyPr/>
          <a:lstStyle/>
          <a:p>
            <a:pPr defTabSz="457200"/>
            <a:r>
              <a:rPr lang="en-US" b="1" dirty="0">
                <a:solidFill>
                  <a:prstClr val="white"/>
                </a:solidFill>
                <a:latin typeface="Arial" panose="020B0604020202020204"/>
              </a:rPr>
              <a:t>FY 2025 Budget</a:t>
            </a:r>
          </a:p>
        </p:txBody>
      </p:sp>
      <p:sp>
        <p:nvSpPr>
          <p:cNvPr id="2" name="TextBox 1">
            <a:extLst>
              <a:ext uri="{FF2B5EF4-FFF2-40B4-BE49-F238E27FC236}">
                <a16:creationId xmlns:a16="http://schemas.microsoft.com/office/drawing/2014/main" id="{096024A9-AB57-DD30-7290-C5BBADDE3D46}"/>
              </a:ext>
            </a:extLst>
          </p:cNvPr>
          <p:cNvSpPr txBox="1"/>
          <p:nvPr/>
        </p:nvSpPr>
        <p:spPr>
          <a:xfrm>
            <a:off x="340823" y="922713"/>
            <a:ext cx="11396748" cy="1908215"/>
          </a:xfrm>
          <a:prstGeom prst="rect">
            <a:avLst/>
          </a:prstGeom>
          <a:noFill/>
        </p:spPr>
        <p:txBody>
          <a:bodyPr wrap="square" rtlCol="0">
            <a:spAutoFit/>
          </a:bodyPr>
          <a:lstStyle/>
          <a:p>
            <a:r>
              <a:rPr lang="en-US" dirty="0"/>
              <a:t>The City of Missoula budgets for  more than $200 million of revenues and  expenditures over 173 funds.</a:t>
            </a:r>
          </a:p>
          <a:p>
            <a:endParaRPr lang="en-US" dirty="0"/>
          </a:p>
          <a:p>
            <a:pPr algn="ctr"/>
            <a:r>
              <a:rPr lang="en-US" sz="2800" b="1" i="1" dirty="0">
                <a:solidFill>
                  <a:schemeClr val="accent3">
                    <a:lumMod val="50000"/>
                  </a:schemeClr>
                </a:solidFill>
              </a:rPr>
              <a:t>Four summary documents comprise the budget.</a:t>
            </a:r>
          </a:p>
          <a:p>
            <a:endParaRPr lang="en-US" dirty="0"/>
          </a:p>
          <a:p>
            <a:endParaRPr lang="en-US" dirty="0"/>
          </a:p>
          <a:p>
            <a:pPr marL="800100" lvl="1" indent="-342900">
              <a:buAutoNum type="arabicPeriod"/>
            </a:pPr>
            <a:endParaRPr lang="en-US" dirty="0"/>
          </a:p>
        </p:txBody>
      </p:sp>
      <p:sp>
        <p:nvSpPr>
          <p:cNvPr id="3" name="TextBox 2">
            <a:extLst>
              <a:ext uri="{FF2B5EF4-FFF2-40B4-BE49-F238E27FC236}">
                <a16:creationId xmlns:a16="http://schemas.microsoft.com/office/drawing/2014/main" id="{4DF0A774-1D72-3B0D-1FA6-7EB3BE74EA65}"/>
              </a:ext>
            </a:extLst>
          </p:cNvPr>
          <p:cNvSpPr txBox="1"/>
          <p:nvPr/>
        </p:nvSpPr>
        <p:spPr>
          <a:xfrm>
            <a:off x="2838867" y="2765743"/>
            <a:ext cx="1877159" cy="1077218"/>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a:solidFill>
                  <a:schemeClr val="accent2">
                    <a:lumMod val="50000"/>
                  </a:schemeClr>
                </a:solidFill>
              </a:rPr>
              <a:t>Baseline changes</a:t>
            </a:r>
          </a:p>
        </p:txBody>
      </p:sp>
      <p:sp>
        <p:nvSpPr>
          <p:cNvPr id="7" name="TextBox 6">
            <a:extLst>
              <a:ext uri="{FF2B5EF4-FFF2-40B4-BE49-F238E27FC236}">
                <a16:creationId xmlns:a16="http://schemas.microsoft.com/office/drawing/2014/main" id="{C0C360C1-CE83-BECF-5196-565D9E32259E}"/>
              </a:ext>
            </a:extLst>
          </p:cNvPr>
          <p:cNvSpPr txBox="1"/>
          <p:nvPr/>
        </p:nvSpPr>
        <p:spPr>
          <a:xfrm>
            <a:off x="5405659" y="2813991"/>
            <a:ext cx="2070317" cy="1077218"/>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a:solidFill>
                  <a:schemeClr val="accent2">
                    <a:lumMod val="50000"/>
                  </a:schemeClr>
                </a:solidFill>
              </a:rPr>
              <a:t>New Requests</a:t>
            </a:r>
          </a:p>
        </p:txBody>
      </p:sp>
      <p:sp>
        <p:nvSpPr>
          <p:cNvPr id="8" name="TextBox 7">
            <a:extLst>
              <a:ext uri="{FF2B5EF4-FFF2-40B4-BE49-F238E27FC236}">
                <a16:creationId xmlns:a16="http://schemas.microsoft.com/office/drawing/2014/main" id="{8B6EE19D-A944-7486-2B86-7652575B7FBE}"/>
              </a:ext>
            </a:extLst>
          </p:cNvPr>
          <p:cNvSpPr txBox="1"/>
          <p:nvPr/>
        </p:nvSpPr>
        <p:spPr>
          <a:xfrm>
            <a:off x="554566" y="2519522"/>
            <a:ext cx="1633867" cy="156966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a:solidFill>
                  <a:schemeClr val="accent2">
                    <a:lumMod val="50000"/>
                  </a:schemeClr>
                </a:solidFill>
              </a:rPr>
              <a:t>Line-Item budget</a:t>
            </a:r>
          </a:p>
        </p:txBody>
      </p:sp>
      <p:sp>
        <p:nvSpPr>
          <p:cNvPr id="11" name="Plus Sign 10">
            <a:extLst>
              <a:ext uri="{FF2B5EF4-FFF2-40B4-BE49-F238E27FC236}">
                <a16:creationId xmlns:a16="http://schemas.microsoft.com/office/drawing/2014/main" id="{FA26710E-52ED-68B3-7C18-D989418C3CD4}"/>
              </a:ext>
            </a:extLst>
          </p:cNvPr>
          <p:cNvSpPr/>
          <p:nvPr/>
        </p:nvSpPr>
        <p:spPr>
          <a:xfrm>
            <a:off x="7728260" y="2927368"/>
            <a:ext cx="448825" cy="54268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08DBE50-E7E1-C3AD-6707-8CA334405218}"/>
              </a:ext>
            </a:extLst>
          </p:cNvPr>
          <p:cNvSpPr txBox="1"/>
          <p:nvPr/>
        </p:nvSpPr>
        <p:spPr>
          <a:xfrm>
            <a:off x="8429369" y="2397947"/>
            <a:ext cx="2752898" cy="2062103"/>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a:solidFill>
                  <a:schemeClr val="accent2">
                    <a:lumMod val="50000"/>
                  </a:schemeClr>
                </a:solidFill>
              </a:rPr>
              <a:t>Community Improvement Program (CIP)</a:t>
            </a:r>
          </a:p>
        </p:txBody>
      </p:sp>
      <p:sp>
        <p:nvSpPr>
          <p:cNvPr id="14" name="Equals 13">
            <a:extLst>
              <a:ext uri="{FF2B5EF4-FFF2-40B4-BE49-F238E27FC236}">
                <a16:creationId xmlns:a16="http://schemas.microsoft.com/office/drawing/2014/main" id="{A0D25270-1A34-C4F2-9D19-4AFD134480C7}"/>
              </a:ext>
            </a:extLst>
          </p:cNvPr>
          <p:cNvSpPr/>
          <p:nvPr/>
        </p:nvSpPr>
        <p:spPr>
          <a:xfrm>
            <a:off x="2183015" y="4792640"/>
            <a:ext cx="756458" cy="609761"/>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7CFA1C0A-A7AC-0820-122B-EC32308A7276}"/>
              </a:ext>
            </a:extLst>
          </p:cNvPr>
          <p:cNvSpPr txBox="1"/>
          <p:nvPr/>
        </p:nvSpPr>
        <p:spPr>
          <a:xfrm>
            <a:off x="3281757" y="4301602"/>
            <a:ext cx="2123902" cy="156966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sz="3200" b="1" dirty="0">
              <a:solidFill>
                <a:schemeClr val="accent2">
                  <a:lumMod val="50000"/>
                </a:schemeClr>
              </a:solidFill>
            </a:endParaRPr>
          </a:p>
          <a:p>
            <a:pPr algn="ctr"/>
            <a:r>
              <a:rPr lang="en-US" sz="3200" b="1" dirty="0">
                <a:solidFill>
                  <a:schemeClr val="accent2">
                    <a:lumMod val="50000"/>
                  </a:schemeClr>
                </a:solidFill>
              </a:rPr>
              <a:t>BUDGET</a:t>
            </a:r>
          </a:p>
          <a:p>
            <a:pPr algn="ctr"/>
            <a:r>
              <a:rPr lang="en-US" sz="3200" b="1" dirty="0">
                <a:solidFill>
                  <a:schemeClr val="bg1"/>
                </a:solidFill>
              </a:rPr>
              <a:t>.</a:t>
            </a:r>
          </a:p>
        </p:txBody>
      </p:sp>
      <p:sp>
        <p:nvSpPr>
          <p:cNvPr id="16" name="Plus Sign 15">
            <a:extLst>
              <a:ext uri="{FF2B5EF4-FFF2-40B4-BE49-F238E27FC236}">
                <a16:creationId xmlns:a16="http://schemas.microsoft.com/office/drawing/2014/main" id="{6F3C30C7-72C5-02CA-6899-6EF607FBB566}"/>
              </a:ext>
            </a:extLst>
          </p:cNvPr>
          <p:cNvSpPr/>
          <p:nvPr/>
        </p:nvSpPr>
        <p:spPr>
          <a:xfrm>
            <a:off x="4809175" y="2850275"/>
            <a:ext cx="448825" cy="54268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Sign 16">
            <a:extLst>
              <a:ext uri="{FF2B5EF4-FFF2-40B4-BE49-F238E27FC236}">
                <a16:creationId xmlns:a16="http://schemas.microsoft.com/office/drawing/2014/main" id="{67061611-3F70-5C5F-A65D-74C5EC90D5DA}"/>
              </a:ext>
            </a:extLst>
          </p:cNvPr>
          <p:cNvSpPr/>
          <p:nvPr/>
        </p:nvSpPr>
        <p:spPr>
          <a:xfrm>
            <a:off x="2336832" y="2826500"/>
            <a:ext cx="448825" cy="54268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34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C5D934-8EDD-FDC4-AFAC-591820F02F53}"/>
              </a:ext>
            </a:extLst>
          </p:cNvPr>
          <p:cNvPicPr>
            <a:picLocks noChangeAspect="1"/>
          </p:cNvPicPr>
          <p:nvPr/>
        </p:nvPicPr>
        <p:blipFill>
          <a:blip r:embed="rId2"/>
          <a:stretch>
            <a:fillRect/>
          </a:stretch>
        </p:blipFill>
        <p:spPr>
          <a:xfrm>
            <a:off x="847725" y="174623"/>
            <a:ext cx="8724900" cy="5866375"/>
          </a:xfrm>
          <a:prstGeom prst="rect">
            <a:avLst/>
          </a:prstGeom>
        </p:spPr>
      </p:pic>
      <p:sp>
        <p:nvSpPr>
          <p:cNvPr id="4" name="Rectangle 3">
            <a:extLst>
              <a:ext uri="{FF2B5EF4-FFF2-40B4-BE49-F238E27FC236}">
                <a16:creationId xmlns:a16="http://schemas.microsoft.com/office/drawing/2014/main" id="{A67A390D-9071-DC06-CE9B-E1A0B0E1E96C}"/>
              </a:ext>
            </a:extLst>
          </p:cNvPr>
          <p:cNvSpPr/>
          <p:nvPr/>
        </p:nvSpPr>
        <p:spPr>
          <a:xfrm>
            <a:off x="1524000" y="6356352"/>
            <a:ext cx="9144000" cy="50164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Arial" panose="020B0604020202020204"/>
            </a:endParaRPr>
          </a:p>
        </p:txBody>
      </p:sp>
      <p:sp>
        <p:nvSpPr>
          <p:cNvPr id="5" name="Rectangle 4">
            <a:extLst>
              <a:ext uri="{FF2B5EF4-FFF2-40B4-BE49-F238E27FC236}">
                <a16:creationId xmlns:a16="http://schemas.microsoft.com/office/drawing/2014/main" id="{5AA0B859-2D9A-1AA5-AEE0-1401256CAD54}"/>
              </a:ext>
            </a:extLst>
          </p:cNvPr>
          <p:cNvSpPr/>
          <p:nvPr/>
        </p:nvSpPr>
        <p:spPr>
          <a:xfrm>
            <a:off x="0" y="-8313"/>
            <a:ext cx="12192000" cy="61514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Arial" panose="020B0604020202020204"/>
              </a:rPr>
              <a:t>Line-Item Budget</a:t>
            </a:r>
          </a:p>
        </p:txBody>
      </p:sp>
      <p:sp>
        <p:nvSpPr>
          <p:cNvPr id="6" name="Footer Placeholder 5">
            <a:extLst>
              <a:ext uri="{FF2B5EF4-FFF2-40B4-BE49-F238E27FC236}">
                <a16:creationId xmlns:a16="http://schemas.microsoft.com/office/drawing/2014/main" id="{30F52CD9-CB1E-CD58-1B3C-0663E8CBB006}"/>
              </a:ext>
            </a:extLst>
          </p:cNvPr>
          <p:cNvSpPr>
            <a:spLocks noGrp="1"/>
          </p:cNvSpPr>
          <p:nvPr>
            <p:ph type="ftr" sz="quarter" idx="11"/>
          </p:nvPr>
        </p:nvSpPr>
        <p:spPr/>
        <p:txBody>
          <a:bodyPr/>
          <a:lstStyle/>
          <a:p>
            <a:pPr defTabSz="457200"/>
            <a:r>
              <a:rPr lang="en-US" b="1" dirty="0">
                <a:solidFill>
                  <a:prstClr val="white"/>
                </a:solidFill>
                <a:latin typeface="Arial" panose="020B0604020202020204"/>
              </a:rPr>
              <a:t>FY 2025 Budget</a:t>
            </a:r>
          </a:p>
        </p:txBody>
      </p:sp>
    </p:spTree>
    <p:extLst>
      <p:ext uri="{BB962C8B-B14F-4D97-AF65-F5344CB8AC3E}">
        <p14:creationId xmlns:p14="http://schemas.microsoft.com/office/powerpoint/2010/main" val="1887195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7A390D-9071-DC06-CE9B-E1A0B0E1E96C}"/>
              </a:ext>
            </a:extLst>
          </p:cNvPr>
          <p:cNvSpPr/>
          <p:nvPr/>
        </p:nvSpPr>
        <p:spPr>
          <a:xfrm>
            <a:off x="1524000" y="6356352"/>
            <a:ext cx="9144000" cy="50164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A0B859-2D9A-1AA5-AEE0-1401256CAD54}"/>
              </a:ext>
            </a:extLst>
          </p:cNvPr>
          <p:cNvSpPr/>
          <p:nvPr/>
        </p:nvSpPr>
        <p:spPr>
          <a:xfrm>
            <a:off x="1524000" y="-8313"/>
            <a:ext cx="9144000" cy="34913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ALL BUDGETED FUNDS</a:t>
            </a:r>
          </a:p>
        </p:txBody>
      </p:sp>
      <p:sp>
        <p:nvSpPr>
          <p:cNvPr id="6" name="Footer Placeholder 5">
            <a:extLst>
              <a:ext uri="{FF2B5EF4-FFF2-40B4-BE49-F238E27FC236}">
                <a16:creationId xmlns:a16="http://schemas.microsoft.com/office/drawing/2014/main" id="{30F52CD9-CB1E-CD58-1B3C-0663E8CBB006}"/>
              </a:ext>
            </a:extLst>
          </p:cNvPr>
          <p:cNvSpPr>
            <a:spLocks noGrp="1"/>
          </p:cNvSpPr>
          <p:nvPr>
            <p:ph type="ftr" sz="quarter" idx="11"/>
          </p:nvPr>
        </p:nvSpPr>
        <p:spPr/>
        <p:txBody>
          <a:bodyPr/>
          <a:lstStyle/>
          <a:p>
            <a:r>
              <a:rPr lang="en-US" b="1" dirty="0">
                <a:solidFill>
                  <a:schemeClr val="bg1"/>
                </a:solidFill>
              </a:rPr>
              <a:t>FY 2025 Budget</a:t>
            </a:r>
          </a:p>
        </p:txBody>
      </p:sp>
      <p:sp>
        <p:nvSpPr>
          <p:cNvPr id="9" name="TextBox 8">
            <a:extLst>
              <a:ext uri="{FF2B5EF4-FFF2-40B4-BE49-F238E27FC236}">
                <a16:creationId xmlns:a16="http://schemas.microsoft.com/office/drawing/2014/main" id="{6F1577BE-5A79-45F1-4C9E-A79385F6F9C7}"/>
              </a:ext>
            </a:extLst>
          </p:cNvPr>
          <p:cNvSpPr txBox="1"/>
          <p:nvPr/>
        </p:nvSpPr>
        <p:spPr>
          <a:xfrm>
            <a:off x="3751483" y="5809619"/>
            <a:ext cx="5200463" cy="338554"/>
          </a:xfrm>
          <a:prstGeom prst="rect">
            <a:avLst/>
          </a:prstGeom>
          <a:noFill/>
        </p:spPr>
        <p:txBody>
          <a:bodyPr wrap="none" rtlCol="0">
            <a:spAutoFit/>
          </a:bodyPr>
          <a:lstStyle/>
          <a:p>
            <a:r>
              <a:rPr lang="en-US" sz="1600" b="1" i="1" dirty="0">
                <a:solidFill>
                  <a:schemeClr val="accent1">
                    <a:lumMod val="50000"/>
                  </a:schemeClr>
                </a:solidFill>
              </a:rPr>
              <a:t>Budget appropriations resolution source document</a:t>
            </a:r>
          </a:p>
        </p:txBody>
      </p:sp>
      <p:pic>
        <p:nvPicPr>
          <p:cNvPr id="8" name="Picture 7">
            <a:extLst>
              <a:ext uri="{FF2B5EF4-FFF2-40B4-BE49-F238E27FC236}">
                <a16:creationId xmlns:a16="http://schemas.microsoft.com/office/drawing/2014/main" id="{CCE4631B-5890-8719-9299-39B3B7D40A72}"/>
              </a:ext>
            </a:extLst>
          </p:cNvPr>
          <p:cNvPicPr>
            <a:picLocks noChangeAspect="1"/>
          </p:cNvPicPr>
          <p:nvPr/>
        </p:nvPicPr>
        <p:blipFill>
          <a:blip r:embed="rId2"/>
          <a:stretch>
            <a:fillRect/>
          </a:stretch>
        </p:blipFill>
        <p:spPr>
          <a:xfrm>
            <a:off x="1215956" y="426547"/>
            <a:ext cx="9607533" cy="5074021"/>
          </a:xfrm>
          <a:prstGeom prst="rect">
            <a:avLst/>
          </a:prstGeom>
        </p:spPr>
      </p:pic>
    </p:spTree>
    <p:extLst>
      <p:ext uri="{BB962C8B-B14F-4D97-AF65-F5344CB8AC3E}">
        <p14:creationId xmlns:p14="http://schemas.microsoft.com/office/powerpoint/2010/main" val="3461429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latin typeface="Calibri" panose="020F0502020204030204"/>
              </a:rPr>
              <a:t>City of Missoula - Finance Department</a:t>
            </a:r>
          </a:p>
        </p:txBody>
      </p:sp>
      <p:pic>
        <p:nvPicPr>
          <p:cNvPr id="8" name="Picture 7"/>
          <p:cNvPicPr>
            <a:picLocks noChangeAspect="1"/>
          </p:cNvPicPr>
          <p:nvPr/>
        </p:nvPicPr>
        <p:blipFill>
          <a:blip r:embed="rId2"/>
          <a:stretch>
            <a:fillRect/>
          </a:stretch>
        </p:blipFill>
        <p:spPr>
          <a:xfrm>
            <a:off x="1971261" y="193149"/>
            <a:ext cx="1401750" cy="793492"/>
          </a:xfrm>
          <a:prstGeom prst="rect">
            <a:avLst/>
          </a:prstGeom>
        </p:spPr>
      </p:pic>
      <p:sp>
        <p:nvSpPr>
          <p:cNvPr id="2" name="Rectangle 1"/>
          <p:cNvSpPr/>
          <p:nvPr/>
        </p:nvSpPr>
        <p:spPr>
          <a:xfrm>
            <a:off x="3017832" y="2041864"/>
            <a:ext cx="5883513" cy="507831"/>
          </a:xfrm>
          <a:prstGeom prst="rect">
            <a:avLst/>
          </a:prstGeom>
        </p:spPr>
        <p:txBody>
          <a:bodyPr wrap="square">
            <a:spAutoFit/>
          </a:bodyPr>
          <a:lstStyle/>
          <a:p>
            <a:pPr>
              <a:defRPr/>
            </a:pPr>
            <a:endParaRPr lang="en-US" sz="1350" dirty="0">
              <a:solidFill>
                <a:srgbClr val="000000"/>
              </a:solidFill>
              <a:latin typeface="Calibri" panose="020F0502020204030204" pitchFamily="34" charset="0"/>
            </a:endParaRPr>
          </a:p>
          <a:p>
            <a:pPr>
              <a:defRPr/>
            </a:pPr>
            <a:r>
              <a:rPr lang="en-US" sz="1350" dirty="0">
                <a:solidFill>
                  <a:prstClr val="black"/>
                </a:solidFill>
                <a:latin typeface="Calibri" panose="020F0502020204030204"/>
              </a:rPr>
              <a:t> </a:t>
            </a:r>
          </a:p>
        </p:txBody>
      </p:sp>
      <p:sp>
        <p:nvSpPr>
          <p:cNvPr id="7" name="Title 4">
            <a:extLst>
              <a:ext uri="{FF2B5EF4-FFF2-40B4-BE49-F238E27FC236}">
                <a16:creationId xmlns:a16="http://schemas.microsoft.com/office/drawing/2014/main" id="{E3EA61E1-D318-4D42-8D50-0D5A893103ED}"/>
              </a:ext>
            </a:extLst>
          </p:cNvPr>
          <p:cNvSpPr txBox="1">
            <a:spLocks/>
          </p:cNvSpPr>
          <p:nvPr/>
        </p:nvSpPr>
        <p:spPr>
          <a:xfrm>
            <a:off x="2921726" y="164685"/>
            <a:ext cx="7543800" cy="77584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dirty="0">
                <a:solidFill>
                  <a:prstClr val="black">
                    <a:lumMod val="75000"/>
                    <a:lumOff val="25000"/>
                  </a:prstClr>
                </a:solidFill>
                <a:latin typeface="Calibri Light" panose="020F0302020204030204"/>
              </a:rPr>
              <a:t>Budget</a:t>
            </a:r>
          </a:p>
        </p:txBody>
      </p:sp>
      <p:sp>
        <p:nvSpPr>
          <p:cNvPr id="16" name="TextBox 15">
            <a:extLst>
              <a:ext uri="{FF2B5EF4-FFF2-40B4-BE49-F238E27FC236}">
                <a16:creationId xmlns:a16="http://schemas.microsoft.com/office/drawing/2014/main" id="{9B87573F-AF91-4450-81DD-57E23B0E1E61}"/>
              </a:ext>
            </a:extLst>
          </p:cNvPr>
          <p:cNvSpPr txBox="1"/>
          <p:nvPr/>
        </p:nvSpPr>
        <p:spPr>
          <a:xfrm>
            <a:off x="1971261" y="1157515"/>
            <a:ext cx="6321287" cy="1200329"/>
          </a:xfrm>
          <a:prstGeom prst="rect">
            <a:avLst/>
          </a:prstGeom>
          <a:noFill/>
        </p:spPr>
        <p:txBody>
          <a:bodyPr wrap="square">
            <a:spAutoFit/>
          </a:bodyPr>
          <a:lstStyle/>
          <a:p>
            <a:pPr algn="just" defTabSz="457200"/>
            <a:r>
              <a:rPr lang="en-US" b="1" dirty="0">
                <a:solidFill>
                  <a:srgbClr val="344068">
                    <a:lumMod val="75000"/>
                  </a:srgbClr>
                </a:solidFill>
                <a:latin typeface="Helvetica Neue"/>
              </a:rPr>
              <a:t>Montana Code Annotated 2021</a:t>
            </a:r>
          </a:p>
          <a:p>
            <a:pPr algn="just" defTabSz="457200"/>
            <a:r>
              <a:rPr lang="en-US" dirty="0">
                <a:solidFill>
                  <a:prstClr val="black">
                    <a:lumMod val="50000"/>
                    <a:lumOff val="50000"/>
                  </a:prstClr>
                </a:solidFill>
                <a:latin typeface="inherit"/>
              </a:rPr>
              <a:t>TITLE 7. LOCAL GOVERNMENT</a:t>
            </a:r>
          </a:p>
          <a:p>
            <a:pPr algn="just" defTabSz="457200"/>
            <a:r>
              <a:rPr lang="en-US" dirty="0">
                <a:solidFill>
                  <a:prstClr val="black">
                    <a:lumMod val="50000"/>
                    <a:lumOff val="50000"/>
                  </a:prstClr>
                </a:solidFill>
                <a:latin typeface="inherit"/>
              </a:rPr>
              <a:t>CHAPTER 6. FINANCIAL ADMINISTRATION AND TAXATION</a:t>
            </a:r>
          </a:p>
          <a:p>
            <a:pPr algn="just" defTabSz="457200"/>
            <a:r>
              <a:rPr lang="en-US" dirty="0">
                <a:solidFill>
                  <a:prstClr val="black">
                    <a:lumMod val="50000"/>
                    <a:lumOff val="50000"/>
                  </a:prstClr>
                </a:solidFill>
                <a:latin typeface="inherit"/>
              </a:rPr>
              <a:t>Part 40. Local Government Budget Act</a:t>
            </a:r>
          </a:p>
        </p:txBody>
      </p:sp>
      <p:sp>
        <p:nvSpPr>
          <p:cNvPr id="18" name="TextBox 17">
            <a:extLst>
              <a:ext uri="{FF2B5EF4-FFF2-40B4-BE49-F238E27FC236}">
                <a16:creationId xmlns:a16="http://schemas.microsoft.com/office/drawing/2014/main" id="{45C810C7-B118-4818-8589-0EF1E77526C3}"/>
              </a:ext>
            </a:extLst>
          </p:cNvPr>
          <p:cNvSpPr txBox="1"/>
          <p:nvPr/>
        </p:nvSpPr>
        <p:spPr>
          <a:xfrm>
            <a:off x="1971260" y="2269103"/>
            <a:ext cx="8030817" cy="369332"/>
          </a:xfrm>
          <a:prstGeom prst="rect">
            <a:avLst/>
          </a:prstGeom>
          <a:noFill/>
        </p:spPr>
        <p:txBody>
          <a:bodyPr wrap="square">
            <a:spAutoFit/>
          </a:bodyPr>
          <a:lstStyle/>
          <a:p>
            <a:pPr defTabSz="457200"/>
            <a:r>
              <a:rPr lang="en-US" b="1" dirty="0">
                <a:solidFill>
                  <a:srgbClr val="2683C6">
                    <a:lumMod val="50000"/>
                  </a:srgbClr>
                </a:solidFill>
                <a:latin typeface="Helvetica Neue"/>
              </a:rPr>
              <a:t>7-6-4003. Budget and levies supplied to department of administration.</a:t>
            </a:r>
            <a:endParaRPr lang="en-US" dirty="0">
              <a:solidFill>
                <a:srgbClr val="2683C6">
                  <a:lumMod val="50000"/>
                </a:srgbClr>
              </a:solidFill>
              <a:latin typeface="Calibri" panose="020F0502020204030204"/>
            </a:endParaRPr>
          </a:p>
        </p:txBody>
      </p:sp>
      <p:sp>
        <p:nvSpPr>
          <p:cNvPr id="20" name="TextBox 19">
            <a:extLst>
              <a:ext uri="{FF2B5EF4-FFF2-40B4-BE49-F238E27FC236}">
                <a16:creationId xmlns:a16="http://schemas.microsoft.com/office/drawing/2014/main" id="{AC206D31-45B3-4068-95BC-727F0FFBEDE0}"/>
              </a:ext>
            </a:extLst>
          </p:cNvPr>
          <p:cNvSpPr txBox="1"/>
          <p:nvPr/>
        </p:nvSpPr>
        <p:spPr>
          <a:xfrm>
            <a:off x="1971260" y="2744216"/>
            <a:ext cx="8179905" cy="3447098"/>
          </a:xfrm>
          <a:prstGeom prst="rect">
            <a:avLst/>
          </a:prstGeom>
          <a:noFill/>
        </p:spPr>
        <p:txBody>
          <a:bodyPr wrap="square">
            <a:spAutoFit/>
          </a:bodyPr>
          <a:lstStyle/>
          <a:p>
            <a:pPr defTabSz="457200"/>
            <a:r>
              <a:rPr lang="en-US" dirty="0">
                <a:solidFill>
                  <a:srgbClr val="333333"/>
                </a:solidFill>
                <a:latin typeface="Helvetica Neue"/>
              </a:rPr>
              <a:t>A local government shall submit a complete copy of the final budget together with a statement of tax levies to the department of administration by the later of </a:t>
            </a:r>
            <a:r>
              <a:rPr lang="en-US" u="sng" dirty="0">
                <a:solidFill>
                  <a:srgbClr val="333333"/>
                </a:solidFill>
                <a:latin typeface="Helvetica Neue"/>
              </a:rPr>
              <a:t>October 1 or 60 days </a:t>
            </a:r>
            <a:r>
              <a:rPr lang="en-US" b="1" dirty="0">
                <a:solidFill>
                  <a:srgbClr val="0070C0"/>
                </a:solidFill>
                <a:latin typeface="Helvetica Neue"/>
              </a:rPr>
              <a:t>after receipt of taxable values from the department of revenue</a:t>
            </a:r>
            <a:r>
              <a:rPr lang="en-US" dirty="0">
                <a:solidFill>
                  <a:srgbClr val="333333"/>
                </a:solidFill>
                <a:latin typeface="Helvetica Neue"/>
              </a:rPr>
              <a:t>.</a:t>
            </a:r>
          </a:p>
          <a:p>
            <a:pPr defTabSz="457200"/>
            <a:endParaRPr lang="en-US" dirty="0">
              <a:solidFill>
                <a:srgbClr val="333333"/>
              </a:solidFill>
              <a:latin typeface="Helvetica Neue"/>
            </a:endParaRPr>
          </a:p>
          <a:p>
            <a:pPr defTabSz="457200"/>
            <a:r>
              <a:rPr lang="en-US" b="1" dirty="0">
                <a:solidFill>
                  <a:srgbClr val="2683C6">
                    <a:lumMod val="50000"/>
                  </a:srgbClr>
                </a:solidFill>
                <a:latin typeface="Helvetica Neue"/>
              </a:rPr>
              <a:t>Taxable value enables the City calculate the tax levy and determine levels of tax revenue to fund operations.</a:t>
            </a:r>
          </a:p>
          <a:p>
            <a:pPr defTabSz="457200"/>
            <a:endParaRPr lang="en-US" sz="1200" b="1" dirty="0">
              <a:solidFill>
                <a:srgbClr val="333333"/>
              </a:solidFill>
              <a:latin typeface="Helvetica Neue"/>
            </a:endParaRPr>
          </a:p>
          <a:p>
            <a:pPr defTabSz="457200"/>
            <a:r>
              <a:rPr lang="en-US" sz="1600" b="1" dirty="0">
                <a:solidFill>
                  <a:srgbClr val="333333"/>
                </a:solidFill>
                <a:latin typeface="Helvetica Neue"/>
              </a:rPr>
              <a:t>15-10-420. Procedure for calculating levy.</a:t>
            </a:r>
            <a:r>
              <a:rPr lang="en-US" sz="1600" dirty="0">
                <a:solidFill>
                  <a:srgbClr val="333333"/>
                </a:solidFill>
                <a:latin typeface="Helvetica Neue"/>
              </a:rPr>
              <a:t> &lt;&gt; The maximum number of mills that a governmental entity may impose is established by calculating the number of mills required to generate the amount of property tax actually assessed in the governmental unit in the prior year based on the current year taxable value, less the current year's newly taxable value, plus one-half of the average rate of inflation for the prior 3 years.</a:t>
            </a:r>
            <a:endParaRPr lang="en-US" sz="2000" dirty="0">
              <a:solidFill>
                <a:srgbClr val="333333"/>
              </a:solidFill>
              <a:latin typeface="Helvetica Neue"/>
            </a:endParaRPr>
          </a:p>
        </p:txBody>
      </p:sp>
    </p:spTree>
    <p:extLst>
      <p:ext uri="{BB962C8B-B14F-4D97-AF65-F5344CB8AC3E}">
        <p14:creationId xmlns:p14="http://schemas.microsoft.com/office/powerpoint/2010/main" val="3420665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4D08C24FEFC14D85DAE7D8C5F380AC" ma:contentTypeVersion="14" ma:contentTypeDescription="Create a new document." ma:contentTypeScope="" ma:versionID="521f8cb252de78ef689bb61934d6f003">
  <xsd:schema xmlns:xsd="http://www.w3.org/2001/XMLSchema" xmlns:xs="http://www.w3.org/2001/XMLSchema" xmlns:p="http://schemas.microsoft.com/office/2006/metadata/properties" xmlns:ns3="6bff1f24-0a0c-4df2-b86b-05a7b08cd42c" xmlns:ns4="9f3466de-0c28-4bc2-9be1-5f8826c80bff" targetNamespace="http://schemas.microsoft.com/office/2006/metadata/properties" ma:root="true" ma:fieldsID="6cd96a6c601097f0bd524e24bab64f55" ns3:_="" ns4:_="">
    <xsd:import namespace="6bff1f24-0a0c-4df2-b86b-05a7b08cd42c"/>
    <xsd:import namespace="9f3466de-0c28-4bc2-9be1-5f8826c80bf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DateTaken" minOccurs="0"/>
                <xsd:element ref="ns3:MediaServiceAutoTags" minOccurs="0"/>
                <xsd:element ref="ns3:MediaLengthInSeconds" minOccurs="0"/>
                <xsd:element ref="ns3:MediaServiceObjectDetectorVersions" minOccurs="0"/>
                <xsd:element ref="ns3:MediaServiceSystemTags"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f1f24-0a0c-4df2-b86b-05a7b08cd4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3466de-0c28-4bc2-9be1-5f8826c80b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bff1f24-0a0c-4df2-b86b-05a7b08cd42c" xsi:nil="true"/>
  </documentManagement>
</p:properties>
</file>

<file path=customXml/itemProps1.xml><?xml version="1.0" encoding="utf-8"?>
<ds:datastoreItem xmlns:ds="http://schemas.openxmlformats.org/officeDocument/2006/customXml" ds:itemID="{D993DF53-6929-471A-AA2A-D36A9CC660C1}">
  <ds:schemaRefs>
    <ds:schemaRef ds:uri="http://schemas.microsoft.com/sharepoint/v3/contenttype/forms"/>
  </ds:schemaRefs>
</ds:datastoreItem>
</file>

<file path=customXml/itemProps2.xml><?xml version="1.0" encoding="utf-8"?>
<ds:datastoreItem xmlns:ds="http://schemas.openxmlformats.org/officeDocument/2006/customXml" ds:itemID="{7A6DBD45-0628-4648-BF48-66E360274C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ff1f24-0a0c-4df2-b86b-05a7b08cd42c"/>
    <ds:schemaRef ds:uri="9f3466de-0c28-4bc2-9be1-5f8826c80b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E4D37A-BE91-4382-875F-64F8C021E957}">
  <ds:schemaRefs>
    <ds:schemaRef ds:uri="http://schemas.openxmlformats.org/package/2006/metadata/core-properties"/>
    <ds:schemaRef ds:uri="http://schemas.microsoft.com/office/2006/metadata/properties"/>
    <ds:schemaRef ds:uri="6bff1f24-0a0c-4df2-b86b-05a7b08cd42c"/>
    <ds:schemaRef ds:uri="http://purl.org/dc/dcmitype/"/>
    <ds:schemaRef ds:uri="http://schemas.microsoft.com/office/infopath/2007/PartnerControls"/>
    <ds:schemaRef ds:uri="http://purl.org/dc/elements/1.1/"/>
    <ds:schemaRef ds:uri="http://schemas.microsoft.com/office/2006/documentManagement/types"/>
    <ds:schemaRef ds:uri="9f3466de-0c28-4bc2-9be1-5f8826c80bf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1250</TotalTime>
  <Words>388</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Calibri Light</vt:lpstr>
      <vt:lpstr>Helvetica Neue</vt:lpstr>
      <vt:lpstr>inherit</vt:lpstr>
      <vt:lpstr>Office Theme</vt:lpstr>
      <vt:lpstr>1_Office Theme</vt:lpstr>
      <vt:lpstr>Retrospect</vt:lpstr>
      <vt:lpstr>FY 2025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 2025 BUDGET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2024 BUDGET</dc:title>
  <dc:creator>Leigh Griffing</dc:creator>
  <cp:lastModifiedBy>Justice T. Redding</cp:lastModifiedBy>
  <cp:revision>4</cp:revision>
  <dcterms:created xsi:type="dcterms:W3CDTF">2023-06-28T14:32:08Z</dcterms:created>
  <dcterms:modified xsi:type="dcterms:W3CDTF">2024-08-07T14:10:30Z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0x010100084D08C24FEFC14D85DAE7D8C5F380AC</vt:lpwstr>
  </property>
</Properties>
</file>